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67" r:id="rId3"/>
    <p:sldId id="269" r:id="rId4"/>
    <p:sldId id="257" r:id="rId5"/>
    <p:sldId id="258" r:id="rId6"/>
    <p:sldId id="259" r:id="rId7"/>
    <p:sldId id="261" r:id="rId8"/>
    <p:sldId id="260" r:id="rId9"/>
    <p:sldId id="262" r:id="rId10"/>
    <p:sldId id="263" r:id="rId11"/>
    <p:sldId id="264" r:id="rId12"/>
    <p:sldId id="265" r:id="rId13"/>
    <p:sldId id="266" r:id="rId14"/>
    <p:sldId id="270" r:id="rId1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4600" autoAdjust="0"/>
  </p:normalViewPr>
  <p:slideViewPr>
    <p:cSldViewPr>
      <p:cViewPr>
        <p:scale>
          <a:sx n="71" d="100"/>
          <a:sy n="71" d="100"/>
        </p:scale>
        <p:origin x="-1356" y="-1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3076C-8457-4998-BDAB-37C39B60C7B8}" type="datetimeFigureOut">
              <a:rPr lang="pl-PL" smtClean="0"/>
              <a:pPr/>
              <a:t>2015-06-04</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E50FD-DDA5-42C9-9A96-8D76AFDF8EC2}" type="slidenum">
              <a:rPr lang="pl-PL" smtClean="0"/>
              <a:pPr/>
              <a:t>‹#›</a:t>
            </a:fld>
            <a:endParaRPr lang="pl-PL"/>
          </a:p>
        </p:txBody>
      </p:sp>
    </p:spTree>
    <p:extLst>
      <p:ext uri="{BB962C8B-B14F-4D97-AF65-F5344CB8AC3E}">
        <p14:creationId xmlns:p14="http://schemas.microsoft.com/office/powerpoint/2010/main" val="3267451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0" i="0" u="none" strike="noStrike" kern="1200" baseline="0" dirty="0" smtClean="0">
                <a:solidFill>
                  <a:schemeClr val="tx1"/>
                </a:solidFill>
                <a:latin typeface="+mn-lt"/>
                <a:ea typeface="+mn-ea"/>
                <a:cs typeface="+mn-cs"/>
              </a:rPr>
              <a:t>Na początku omówię zasadę działania i budowę badanych reaktorów. </a:t>
            </a:r>
            <a:br>
              <a:rPr lang="pl-PL" sz="1200" b="0" i="0" u="none" strike="noStrike" kern="1200" baseline="0" dirty="0" smtClean="0">
                <a:solidFill>
                  <a:schemeClr val="tx1"/>
                </a:solidFill>
                <a:latin typeface="+mn-lt"/>
                <a:ea typeface="+mn-ea"/>
                <a:cs typeface="+mn-cs"/>
              </a:rPr>
            </a:br>
            <a:r>
              <a:rPr lang="pl-PL" sz="1200" b="0" i="0" u="none" strike="noStrike" kern="1200" baseline="0" dirty="0" smtClean="0">
                <a:solidFill>
                  <a:schemeClr val="tx1"/>
                </a:solidFill>
                <a:latin typeface="+mn-lt"/>
                <a:ea typeface="+mn-ea"/>
                <a:cs typeface="+mn-cs"/>
              </a:rPr>
              <a:t>Reaktor typu </a:t>
            </a:r>
            <a:r>
              <a:rPr lang="pl-PL" sz="1200" b="0" i="0" u="none" strike="noStrike" kern="1200" baseline="0" dirty="0" err="1" smtClean="0">
                <a:solidFill>
                  <a:schemeClr val="tx1"/>
                </a:solidFill>
                <a:latin typeface="+mn-lt"/>
                <a:ea typeface="+mn-ea"/>
                <a:cs typeface="+mn-cs"/>
              </a:rPr>
              <a:t>GlidArc</a:t>
            </a:r>
            <a:r>
              <a:rPr lang="pl-PL" sz="1200" b="0" i="0" u="none" strike="noStrike" kern="1200" baseline="0" dirty="0" smtClean="0">
                <a:solidFill>
                  <a:schemeClr val="tx1"/>
                </a:solidFill>
                <a:latin typeface="+mn-lt"/>
                <a:ea typeface="+mn-ea"/>
                <a:cs typeface="+mn-cs"/>
              </a:rPr>
              <a:t/>
            </a:r>
            <a:br>
              <a:rPr lang="pl-PL" sz="1200" b="0" i="0" u="none" strike="noStrike" kern="1200" baseline="0" dirty="0" smtClean="0">
                <a:solidFill>
                  <a:schemeClr val="tx1"/>
                </a:solidFill>
                <a:latin typeface="+mn-lt"/>
                <a:ea typeface="+mn-ea"/>
                <a:cs typeface="+mn-cs"/>
              </a:rPr>
            </a:br>
            <a:r>
              <a:rPr lang="pl-PL" sz="1200" b="0" i="0" u="none" strike="noStrike" kern="1200" baseline="0" dirty="0" smtClean="0">
                <a:solidFill>
                  <a:schemeClr val="tx1"/>
                </a:solidFill>
                <a:latin typeface="+mn-lt"/>
                <a:ea typeface="+mn-ea"/>
                <a:cs typeface="+mn-cs"/>
              </a:rPr>
              <a:t>Źródłem plazmy jest łuk elektryczny w gazie. Z powstaniem wyładowania łukowego (elektrycznego) związany jest przepływ prądu w gazie uzależniony od procesów jonizacyjnych, a jego charakter określa wartość prądu przepływającego między elektrodami pod wpływem przyłożonego do nich napięcia. Natężenie prądu zależy od warunków i parametrów pracy układu jak: ciśnienie, rodzaj gazu, dostarczona moc, natężenie i częstotliwość pola elektrycznego, materiał elektrod, geometria elektrod, temperatura, moc odprowadzona. </a:t>
            </a:r>
            <a:endParaRPr lang="pl-PL" dirty="0"/>
          </a:p>
        </p:txBody>
      </p:sp>
      <p:sp>
        <p:nvSpPr>
          <p:cNvPr id="4" name="Symbol zastępczy numeru slajdu 3"/>
          <p:cNvSpPr>
            <a:spLocks noGrp="1"/>
          </p:cNvSpPr>
          <p:nvPr>
            <p:ph type="sldNum" sz="quarter" idx="10"/>
          </p:nvPr>
        </p:nvSpPr>
        <p:spPr/>
        <p:txBody>
          <a:bodyPr/>
          <a:lstStyle/>
          <a:p>
            <a:fld id="{01FE50FD-DDA5-42C9-9A96-8D76AFDF8EC2}" type="slidenum">
              <a:rPr lang="pl-PL" smtClean="0"/>
              <a:pPr/>
              <a:t>2</a:t>
            </a:fld>
            <a:endParaRPr lang="pl-PL"/>
          </a:p>
        </p:txBody>
      </p:sp>
    </p:spTree>
    <p:extLst>
      <p:ext uri="{BB962C8B-B14F-4D97-AF65-F5344CB8AC3E}">
        <p14:creationId xmlns:p14="http://schemas.microsoft.com/office/powerpoint/2010/main" val="3986833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1FE50FD-DDA5-42C9-9A96-8D76AFDF8EC2}" type="slidenum">
              <a:rPr lang="pl-PL" smtClean="0"/>
              <a:pPr/>
              <a:t>12</a:t>
            </a:fld>
            <a:endParaRPr lang="pl-PL"/>
          </a:p>
        </p:txBody>
      </p:sp>
    </p:spTree>
    <p:extLst>
      <p:ext uri="{BB962C8B-B14F-4D97-AF65-F5344CB8AC3E}">
        <p14:creationId xmlns:p14="http://schemas.microsoft.com/office/powerpoint/2010/main" val="697628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altLang="pl-PL" dirty="0" smtClean="0"/>
              <a:t>Zdjęcie reaktora z wyładowaniem barierowym. Wyładowanie zachodzi w środku ceramicznej rurki pomiędzy dwiema elektrodami nawiniętymi na zewnątrz. Aby nastąpiło wyładowanie barierowe (zapaliło się) oprócz zasilania należy jeszcze przepuścić przez dyszę gaz roboczy np. Hel. </a:t>
            </a:r>
          </a:p>
          <a:p>
            <a:r>
              <a:rPr lang="pl-PL" altLang="pl-PL" dirty="0" smtClean="0"/>
              <a:t>Długość ceramicznego rdzenia wynosi około 10cm a odległość między elektrodami 13mm.</a:t>
            </a:r>
            <a:endParaRPr lang="pl-PL" dirty="0"/>
          </a:p>
        </p:txBody>
      </p:sp>
      <p:sp>
        <p:nvSpPr>
          <p:cNvPr id="4" name="Symbol zastępczy numeru slajdu 3"/>
          <p:cNvSpPr>
            <a:spLocks noGrp="1"/>
          </p:cNvSpPr>
          <p:nvPr>
            <p:ph type="sldNum" sz="quarter" idx="10"/>
          </p:nvPr>
        </p:nvSpPr>
        <p:spPr/>
        <p:txBody>
          <a:bodyPr/>
          <a:lstStyle/>
          <a:p>
            <a:fld id="{01FE50FD-DDA5-42C9-9A96-8D76AFDF8EC2}" type="slidenum">
              <a:rPr lang="pl-PL" smtClean="0"/>
              <a:pPr/>
              <a:t>3</a:t>
            </a:fld>
            <a:endParaRPr lang="pl-PL"/>
          </a:p>
        </p:txBody>
      </p:sp>
    </p:spTree>
    <p:extLst>
      <p:ext uri="{BB962C8B-B14F-4D97-AF65-F5344CB8AC3E}">
        <p14:creationId xmlns:p14="http://schemas.microsoft.com/office/powerpoint/2010/main" val="2444761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W zakresie niniejszej prezentacji przedstawiamy tylko wycinek tych badań – badania promieniowane</a:t>
            </a:r>
            <a:endParaRPr lang="pl-PL" dirty="0"/>
          </a:p>
        </p:txBody>
      </p:sp>
      <p:sp>
        <p:nvSpPr>
          <p:cNvPr id="4" name="Symbol zastępczy numeru slajdu 3"/>
          <p:cNvSpPr>
            <a:spLocks noGrp="1"/>
          </p:cNvSpPr>
          <p:nvPr>
            <p:ph type="sldNum" sz="quarter" idx="10"/>
          </p:nvPr>
        </p:nvSpPr>
        <p:spPr/>
        <p:txBody>
          <a:bodyPr/>
          <a:lstStyle/>
          <a:p>
            <a:fld id="{01FE50FD-DDA5-42C9-9A96-8D76AFDF8EC2}" type="slidenum">
              <a:rPr lang="pl-PL" smtClean="0"/>
              <a:pPr/>
              <a:t>5</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Pomiar jest znormalizowany, miejsce najlepiej jak jest wybrane takie bez urządzeń elektrycznych które mogą zakłócić pomiar, dlatego konstruowane są specjalne pomieszczenia ekranowane.. Komory..</a:t>
            </a:r>
          </a:p>
          <a:p>
            <a:r>
              <a:rPr lang="pl-PL" dirty="0" smtClean="0"/>
              <a:t>Klasyczne badania są</a:t>
            </a:r>
            <a:r>
              <a:rPr lang="pl-PL" baseline="0" dirty="0" smtClean="0"/>
              <a:t> wykonywane w układzie 3 metrowym (obiekt badany np. suszarka oddalony od anten pomiarowych, na odpowiedniej wysokości, i mierzymy specjalnym miernikiem zakłóceń) </a:t>
            </a:r>
          </a:p>
          <a:p>
            <a:endParaRPr lang="pl-PL" baseline="0" dirty="0" smtClean="0"/>
          </a:p>
          <a:p>
            <a:endParaRPr lang="pl-PL" dirty="0"/>
          </a:p>
        </p:txBody>
      </p:sp>
      <p:sp>
        <p:nvSpPr>
          <p:cNvPr id="4" name="Symbol zastępczy numeru slajdu 3"/>
          <p:cNvSpPr>
            <a:spLocks noGrp="1"/>
          </p:cNvSpPr>
          <p:nvPr>
            <p:ph type="sldNum" sz="quarter" idx="10"/>
          </p:nvPr>
        </p:nvSpPr>
        <p:spPr/>
        <p:txBody>
          <a:bodyPr/>
          <a:lstStyle/>
          <a:p>
            <a:fld id="{01FE50FD-DDA5-42C9-9A96-8D76AFDF8EC2}" type="slidenum">
              <a:rPr lang="pl-PL" smtClean="0"/>
              <a:pPr/>
              <a:t>6</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F2E0CD7-7017-4EE2-A9B1-59DA88CD1EC1}" type="slidenum">
              <a:rPr lang="pl-PL"/>
              <a:pPr/>
              <a:t>7</a:t>
            </a:fld>
            <a:endParaRPr lang="pl-PL"/>
          </a:p>
        </p:txBody>
      </p:sp>
      <p:sp>
        <p:nvSpPr>
          <p:cNvPr id="776194" name="Rectangle 2"/>
          <p:cNvSpPr txBox="1">
            <a:spLocks noGrp="1" noRot="1" noChangeAspect="1" noChangeArrowheads="1" noTextEdit="1"/>
          </p:cNvSpPr>
          <p:nvPr>
            <p:ph type="sldImg"/>
          </p:nvPr>
        </p:nvSpPr>
        <p:spPr>
          <a:xfrm>
            <a:off x="1143000" y="695325"/>
            <a:ext cx="4572000" cy="3429000"/>
          </a:xfrm>
          <a:ln/>
        </p:spPr>
      </p:sp>
      <p:sp>
        <p:nvSpPr>
          <p:cNvPr id="776195" name="Rectangle 3"/>
          <p:cNvSpPr txBox="1">
            <a:spLocks noGrp="1" noChangeArrowheads="1"/>
          </p:cNvSpPr>
          <p:nvPr>
            <p:ph type="body" idx="1"/>
          </p:nvPr>
        </p:nvSpPr>
        <p:spPr>
          <a:xfrm>
            <a:off x="685494" y="4342939"/>
            <a:ext cx="5487013" cy="4025232"/>
          </a:xfrm>
          <a:noFill/>
          <a:ln/>
        </p:spPr>
        <p:txBody>
          <a:bodyPr wrap="none" anchor="ctr"/>
          <a:lstStyle/>
          <a:p>
            <a:r>
              <a:rPr lang="pl-PL" sz="1200" dirty="0" smtClean="0"/>
              <a:t>Aparatura instytutu </a:t>
            </a:r>
            <a:r>
              <a:rPr lang="pl-PL" sz="1200" dirty="0" err="1" smtClean="0"/>
              <a:t>IEiE</a:t>
            </a:r>
            <a:r>
              <a:rPr lang="pl-PL" sz="1200" dirty="0" smtClean="0"/>
              <a:t> do testów 0.03 - 3 </a:t>
            </a:r>
            <a:r>
              <a:rPr lang="pl-PL" sz="1200" dirty="0" err="1" smtClean="0"/>
              <a:t>GHz</a:t>
            </a:r>
            <a:r>
              <a:rPr lang="pl-PL" sz="1200" dirty="0" smtClean="0"/>
              <a:t>  miernik </a:t>
            </a:r>
            <a:r>
              <a:rPr lang="pl-PL" sz="1200" dirty="0" err="1" smtClean="0"/>
              <a:t>zakóćeń</a:t>
            </a:r>
            <a:r>
              <a:rPr lang="pl-PL" sz="1200" dirty="0" smtClean="0"/>
              <a:t> – odbiornik pomiarowy ESCI3, oraz zestaw anten pomiarowych, każda jest dedykowana do innego pasma pomiarowego</a:t>
            </a:r>
            <a:endParaRPr lang="pl-P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1FE50FD-DDA5-42C9-9A96-8D76AFDF8EC2}" type="slidenum">
              <a:rPr lang="pl-PL" smtClean="0"/>
              <a:pPr/>
              <a:t>8</a:t>
            </a:fld>
            <a:endParaRPr lang="pl-PL"/>
          </a:p>
        </p:txBody>
      </p:sp>
    </p:spTree>
    <p:extLst>
      <p:ext uri="{BB962C8B-B14F-4D97-AF65-F5344CB8AC3E}">
        <p14:creationId xmlns:p14="http://schemas.microsoft.com/office/powerpoint/2010/main" val="3002231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Pomiary realizowane są dla dwóch polaryzacji anten, poziomej i pionowej,</a:t>
            </a:r>
          </a:p>
          <a:p>
            <a:r>
              <a:rPr lang="pl-PL" dirty="0" smtClean="0"/>
              <a:t>Na powyższym widać wyniki badań</a:t>
            </a:r>
            <a:r>
              <a:rPr lang="pl-PL" baseline="0" dirty="0" smtClean="0"/>
              <a:t> dla </a:t>
            </a:r>
            <a:r>
              <a:rPr lang="pl-PL" dirty="0" smtClean="0"/>
              <a:t>ustawienia anten pionowo</a:t>
            </a:r>
          </a:p>
          <a:p>
            <a:r>
              <a:rPr lang="pl-PL" dirty="0" smtClean="0"/>
              <a:t>Z </a:t>
            </a:r>
            <a:r>
              <a:rPr lang="pl-PL" baseline="0" dirty="0" smtClean="0"/>
              <a:t>otrzymanych wartości po porównaniu emisji reaktora z tłem (czyli w czasie kiedy reaktor był wyłączony) widać że reaktor nie wnosi żadnych zaburzeń , przekroczenia jakie zaobserwowano są efektem działania innych instalacji – np. w paśmie ok. 100MHz to nadające radia.. Dalej telewizja cyfrowa, </a:t>
            </a:r>
            <a:r>
              <a:rPr lang="pl-PL" baseline="0" dirty="0" err="1" smtClean="0"/>
              <a:t>gsm</a:t>
            </a:r>
            <a:r>
              <a:rPr lang="pl-PL" baseline="0" dirty="0" smtClean="0"/>
              <a:t>, </a:t>
            </a:r>
            <a:r>
              <a:rPr lang="pl-PL" baseline="0" dirty="0" err="1" smtClean="0"/>
              <a:t>wifi</a:t>
            </a:r>
            <a:r>
              <a:rPr lang="pl-PL" baseline="0" dirty="0" smtClean="0"/>
              <a:t>..</a:t>
            </a:r>
          </a:p>
          <a:p>
            <a:endParaRPr lang="pl-PL" baseline="0" dirty="0" smtClean="0"/>
          </a:p>
          <a:p>
            <a:r>
              <a:rPr lang="pl-PL" baseline="0" dirty="0" smtClean="0"/>
              <a:t>Pod uwagę bierzemy pomiary detektorem średnim (kolory czerwony i zielony) detektor wartości maksymalnej , jest detektorem pomocniczym </a:t>
            </a:r>
          </a:p>
          <a:p>
            <a:endParaRPr lang="pl-PL" baseline="0" dirty="0" smtClean="0"/>
          </a:p>
          <a:p>
            <a:endParaRPr lang="pl-PL" dirty="0"/>
          </a:p>
        </p:txBody>
      </p:sp>
      <p:sp>
        <p:nvSpPr>
          <p:cNvPr id="4" name="Symbol zastępczy numeru slajdu 3"/>
          <p:cNvSpPr>
            <a:spLocks noGrp="1"/>
          </p:cNvSpPr>
          <p:nvPr>
            <p:ph type="sldNum" sz="quarter" idx="10"/>
          </p:nvPr>
        </p:nvSpPr>
        <p:spPr/>
        <p:txBody>
          <a:bodyPr/>
          <a:lstStyle/>
          <a:p>
            <a:fld id="{01FE50FD-DDA5-42C9-9A96-8D76AFDF8EC2}" type="slidenum">
              <a:rPr lang="pl-PL" smtClean="0"/>
              <a:pPr/>
              <a:t>9</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Emisja w polaryzacji poziomej,  reaktor </a:t>
            </a:r>
            <a:r>
              <a:rPr lang="pl-PL" dirty="0" err="1" smtClean="0"/>
              <a:t>bdb</a:t>
            </a:r>
            <a:endParaRPr lang="pl-PL" dirty="0"/>
          </a:p>
        </p:txBody>
      </p:sp>
      <p:sp>
        <p:nvSpPr>
          <p:cNvPr id="4" name="Symbol zastępczy numeru slajdu 3"/>
          <p:cNvSpPr>
            <a:spLocks noGrp="1"/>
          </p:cNvSpPr>
          <p:nvPr>
            <p:ph type="sldNum" sz="quarter" idx="10"/>
          </p:nvPr>
        </p:nvSpPr>
        <p:spPr/>
        <p:txBody>
          <a:bodyPr/>
          <a:lstStyle/>
          <a:p>
            <a:fld id="{01FE50FD-DDA5-42C9-9A96-8D76AFDF8EC2}" type="slidenum">
              <a:rPr lang="pl-PL" smtClean="0"/>
              <a:pPr/>
              <a:t>10</a:t>
            </a:fld>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Emisja dla polaryzacji pionowej</a:t>
            </a:r>
          </a:p>
          <a:p>
            <a:endParaRPr lang="pl-PL" dirty="0" smtClean="0"/>
          </a:p>
          <a:p>
            <a:r>
              <a:rPr lang="pl-PL" dirty="0" smtClean="0"/>
              <a:t>Tak</a:t>
            </a:r>
            <a:r>
              <a:rPr lang="pl-PL" baseline="0" dirty="0" smtClean="0"/>
              <a:t> jak wspomniano – detektor maksymalny jest pomocniczy, ale tu pokazuje z jakimi potencjalnymi gradientami zaburzeń można mieć do czynienia..</a:t>
            </a:r>
          </a:p>
          <a:p>
            <a:r>
              <a:rPr lang="pl-PL" baseline="0" dirty="0" smtClean="0"/>
              <a:t>Dyskwalifikująca jest natomiast pik czerwony w zakresie  ok. 160 MHz.. On przekracza limity – więc urządzenie nie jest kompatybilne.. </a:t>
            </a:r>
          </a:p>
          <a:p>
            <a:r>
              <a:rPr lang="pl-PL" baseline="0" dirty="0" smtClean="0"/>
              <a:t>Oczywiście pomiary będą wymagały powtórzenia w lepszym środowisku, pomieszczenie laboratorium plazmy nie jest dobre… ale to pokazuje ścieżkę dalszych naszych badań… </a:t>
            </a:r>
          </a:p>
          <a:p>
            <a:endParaRPr lang="pl-PL" dirty="0"/>
          </a:p>
        </p:txBody>
      </p:sp>
      <p:sp>
        <p:nvSpPr>
          <p:cNvPr id="4" name="Symbol zastępczy numeru slajdu 3"/>
          <p:cNvSpPr>
            <a:spLocks noGrp="1"/>
          </p:cNvSpPr>
          <p:nvPr>
            <p:ph type="sldNum" sz="quarter" idx="10"/>
          </p:nvPr>
        </p:nvSpPr>
        <p:spPr/>
        <p:txBody>
          <a:bodyPr/>
          <a:lstStyle/>
          <a:p>
            <a:fld id="{01FE50FD-DDA5-42C9-9A96-8D76AFDF8EC2}" type="slidenum">
              <a:rPr lang="pl-PL" smtClean="0"/>
              <a:pPr/>
              <a:t>11</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10" name="Trójkąt prostokątny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ytuł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17" name="Podtytu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grpSp>
        <p:nvGrpSpPr>
          <p:cNvPr id="2" name="Grupa 1"/>
          <p:cNvGrpSpPr/>
          <p:nvPr/>
        </p:nvGrpSpPr>
        <p:grpSpPr>
          <a:xfrm>
            <a:off x="-3765" y="4953000"/>
            <a:ext cx="9147765" cy="1912088"/>
            <a:chOff x="-3765" y="4832896"/>
            <a:chExt cx="9147765" cy="2032192"/>
          </a:xfrm>
        </p:grpSpPr>
        <p:sp>
          <p:nvSpPr>
            <p:cNvPr id="7" name="Dowolny kształt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Dowolny kształt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Łącznik prostoliniow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ymbol zastępczy daty 29"/>
          <p:cNvSpPr>
            <a:spLocks noGrp="1"/>
          </p:cNvSpPr>
          <p:nvPr>
            <p:ph type="dt" sz="half" idx="10"/>
          </p:nvPr>
        </p:nvSpPr>
        <p:spPr/>
        <p:txBody>
          <a:bodyPr/>
          <a:lstStyle>
            <a:lvl1pPr>
              <a:defRPr>
                <a:solidFill>
                  <a:srgbClr val="FFFFFF"/>
                </a:solidFill>
              </a:defRPr>
            </a:lvl1pPr>
            <a:extLst/>
          </a:lstStyle>
          <a:p>
            <a:fld id="{76A9F7F8-829F-4B55-B005-CB15AA517F43}" type="datetimeFigureOut">
              <a:rPr lang="pl-PL" smtClean="0"/>
              <a:pPr/>
              <a:t>2015-06-04</a:t>
            </a:fld>
            <a:endParaRPr lang="pl-PL"/>
          </a:p>
        </p:txBody>
      </p:sp>
      <p:sp>
        <p:nvSpPr>
          <p:cNvPr id="19" name="Symbol zastępczy stopki 18"/>
          <p:cNvSpPr>
            <a:spLocks noGrp="1"/>
          </p:cNvSpPr>
          <p:nvPr>
            <p:ph type="ftr" sz="quarter" idx="11"/>
          </p:nvPr>
        </p:nvSpPr>
        <p:spPr/>
        <p:txBody>
          <a:bodyPr/>
          <a:lstStyle>
            <a:lvl1pPr>
              <a:defRPr>
                <a:solidFill>
                  <a:schemeClr val="accent1">
                    <a:tint val="20000"/>
                  </a:schemeClr>
                </a:solidFill>
              </a:defRPr>
            </a:lvl1pPr>
            <a:extLst/>
          </a:lstStyle>
          <a:p>
            <a:endParaRPr lang="pl-PL"/>
          </a:p>
        </p:txBody>
      </p:sp>
      <p:sp>
        <p:nvSpPr>
          <p:cNvPr id="27" name="Symbol zastępczy numeru slajdu 26"/>
          <p:cNvSpPr>
            <a:spLocks noGrp="1"/>
          </p:cNvSpPr>
          <p:nvPr>
            <p:ph type="sldNum" sz="quarter" idx="12"/>
          </p:nvPr>
        </p:nvSpPr>
        <p:spPr/>
        <p:txBody>
          <a:bodyPr/>
          <a:lstStyle>
            <a:lvl1pPr>
              <a:defRPr>
                <a:solidFill>
                  <a:srgbClr val="FFFFFF"/>
                </a:solidFill>
              </a:defRPr>
            </a:lvl1pPr>
            <a:extLst/>
          </a:lstStyle>
          <a:p>
            <a:fld id="{D83EBB06-B56A-459C-89B7-986EBC20BFCF}"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1481329"/>
            <a:ext cx="8229600" cy="4386071"/>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76A9F7F8-829F-4B55-B005-CB15AA517F43}" type="datetimeFigureOut">
              <a:rPr lang="pl-PL" smtClean="0"/>
              <a:pPr/>
              <a:t>2015-06-04</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D83EBB06-B56A-459C-89B7-986EBC20BFCF}"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44013" y="274640"/>
            <a:ext cx="1777470" cy="5592761"/>
          </a:xfrm>
        </p:spPr>
        <p:txBody>
          <a:bodyPr vert="eaVert"/>
          <a:lstStyle>
            <a:extLs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41"/>
            <a:ext cx="6324600" cy="5592760"/>
          </a:xfrm>
        </p:spPr>
        <p:txBody>
          <a:bodyPr vert="eaVert"/>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76A9F7F8-829F-4B55-B005-CB15AA517F43}" type="datetimeFigureOut">
              <a:rPr lang="pl-PL" smtClean="0"/>
              <a:pPr/>
              <a:t>2015-06-04</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D83EBB06-B56A-459C-89B7-986EBC20BFCF}"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extLst/>
          </a:lstStyle>
          <a:p>
            <a:fld id="{76A9F7F8-829F-4B55-B005-CB15AA517F43}" type="datetimeFigureOut">
              <a:rPr lang="pl-PL" smtClean="0"/>
              <a:pPr/>
              <a:t>2015-06-04</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D83EBB06-B56A-459C-89B7-986EBC20BFCF}" type="slidenum">
              <a:rPr lang="pl-PL" smtClean="0"/>
              <a:pPr/>
              <a:t>‹#›</a:t>
            </a:fld>
            <a:endParaRPr lang="pl-PL"/>
          </a:p>
        </p:txBody>
      </p:sp>
      <p:sp>
        <p:nvSpPr>
          <p:cNvPr id="7" name="Tytuł 6"/>
          <p:cNvSpPr>
            <a:spLocks noGrp="1"/>
          </p:cNvSpPr>
          <p:nvPr>
            <p:ph type="title"/>
          </p:nvPr>
        </p:nvSpPr>
        <p:spPr/>
        <p:txBody>
          <a:bodyPr rtlCol="0"/>
          <a:lstStyle>
            <a:extLst/>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extLst/>
          </a:lstStyle>
          <a:p>
            <a:fld id="{76A9F7F8-829F-4B55-B005-CB15AA517F43}" type="datetimeFigureOut">
              <a:rPr lang="pl-PL" smtClean="0"/>
              <a:pPr/>
              <a:t>2015-06-04</a:t>
            </a:fld>
            <a:endParaRPr lang="pl-PL"/>
          </a:p>
        </p:txBody>
      </p:sp>
      <p:sp>
        <p:nvSpPr>
          <p:cNvPr id="5" name="Symbol zastępczy stopki 4"/>
          <p:cNvSpPr>
            <a:spLocks noGrp="1"/>
          </p:cNvSpPr>
          <p:nvPr>
            <p:ph type="ftr" sz="quarter" idx="11"/>
          </p:nvPr>
        </p:nvSpPr>
        <p:spPr/>
        <p:txBody>
          <a:bodyPr/>
          <a:lstStyle>
            <a:extLst/>
          </a:lstStyle>
          <a:p>
            <a:endParaRPr lang="pl-PL"/>
          </a:p>
        </p:txBody>
      </p:sp>
      <p:sp>
        <p:nvSpPr>
          <p:cNvPr id="6" name="Symbol zastępczy numeru slajdu 5"/>
          <p:cNvSpPr>
            <a:spLocks noGrp="1"/>
          </p:cNvSpPr>
          <p:nvPr>
            <p:ph type="sldNum" sz="quarter" idx="12"/>
          </p:nvPr>
        </p:nvSpPr>
        <p:spPr/>
        <p:txBody>
          <a:bodyPr/>
          <a:lstStyle>
            <a:extLst/>
          </a:lstStyle>
          <a:p>
            <a:fld id="{D83EBB06-B56A-459C-89B7-986EBC20BFCF}" type="slidenum">
              <a:rPr lang="pl-PL" smtClean="0"/>
              <a:pPr/>
              <a:t>‹#›</a:t>
            </a:fld>
            <a:endParaRPr lang="pl-PL"/>
          </a:p>
        </p:txBody>
      </p:sp>
      <p:sp>
        <p:nvSpPr>
          <p:cNvPr id="7" name="Pag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ag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extLst/>
          </a:lstStyle>
          <a:p>
            <a:fld id="{76A9F7F8-829F-4B55-B005-CB15AA517F43}" type="datetimeFigureOut">
              <a:rPr lang="pl-PL" smtClean="0"/>
              <a:pPr/>
              <a:t>2015-06-04</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D83EBB06-B56A-459C-89B7-986EBC20BFCF}" type="slidenum">
              <a:rPr lang="pl-PL" smtClean="0"/>
              <a:pPr/>
              <a:t>‹#›</a:t>
            </a:fld>
            <a:endParaRPr lang="pl-PL"/>
          </a:p>
        </p:txBody>
      </p:sp>
      <p:sp>
        <p:nvSpPr>
          <p:cNvPr id="8" name="Tytuł 7"/>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extLst/>
          </a:lstStyle>
          <a:p>
            <a:fld id="{76A9F7F8-829F-4B55-B005-CB15AA517F43}" type="datetimeFigureOut">
              <a:rPr lang="pl-PL" smtClean="0"/>
              <a:pPr/>
              <a:t>2015-06-04</a:t>
            </a:fld>
            <a:endParaRPr lang="pl-PL"/>
          </a:p>
        </p:txBody>
      </p:sp>
      <p:sp>
        <p:nvSpPr>
          <p:cNvPr id="8" name="Symbol zastępczy stopki 7"/>
          <p:cNvSpPr>
            <a:spLocks noGrp="1"/>
          </p:cNvSpPr>
          <p:nvPr>
            <p:ph type="ftr" sz="quarter" idx="11"/>
          </p:nvPr>
        </p:nvSpPr>
        <p:spPr/>
        <p:txBody>
          <a:bodyPr/>
          <a:lstStyle>
            <a:extLst/>
          </a:lstStyle>
          <a:p>
            <a:endParaRPr lang="pl-PL"/>
          </a:p>
        </p:txBody>
      </p:sp>
      <p:sp>
        <p:nvSpPr>
          <p:cNvPr id="9" name="Symbol zastępczy numeru slajdu 8"/>
          <p:cNvSpPr>
            <a:spLocks noGrp="1"/>
          </p:cNvSpPr>
          <p:nvPr>
            <p:ph type="sldNum" sz="quarter" idx="12"/>
          </p:nvPr>
        </p:nvSpPr>
        <p:spPr/>
        <p:txBody>
          <a:bodyPr/>
          <a:lstStyle>
            <a:extLst/>
          </a:lstStyle>
          <a:p>
            <a:fld id="{D83EBB06-B56A-459C-89B7-986EBC20BFCF}"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extLst/>
          </a:lstStyle>
          <a:p>
            <a:fld id="{76A9F7F8-829F-4B55-B005-CB15AA517F43}" type="datetimeFigureOut">
              <a:rPr lang="pl-PL" smtClean="0"/>
              <a:pPr/>
              <a:t>2015-06-04</a:t>
            </a:fld>
            <a:endParaRPr lang="pl-PL"/>
          </a:p>
        </p:txBody>
      </p:sp>
      <p:sp>
        <p:nvSpPr>
          <p:cNvPr id="4" name="Symbol zastępczy stopki 3"/>
          <p:cNvSpPr>
            <a:spLocks noGrp="1"/>
          </p:cNvSpPr>
          <p:nvPr>
            <p:ph type="ftr" sz="quarter" idx="11"/>
          </p:nvPr>
        </p:nvSpPr>
        <p:spPr/>
        <p:txBody>
          <a:bodyPr/>
          <a:lstStyle>
            <a:extLst/>
          </a:lstStyle>
          <a:p>
            <a:endParaRPr lang="pl-PL"/>
          </a:p>
        </p:txBody>
      </p:sp>
      <p:sp>
        <p:nvSpPr>
          <p:cNvPr id="5" name="Symbol zastępczy numeru slajdu 4"/>
          <p:cNvSpPr>
            <a:spLocks noGrp="1"/>
          </p:cNvSpPr>
          <p:nvPr>
            <p:ph type="sldNum" sz="quarter" idx="12"/>
          </p:nvPr>
        </p:nvSpPr>
        <p:spPr/>
        <p:txBody>
          <a:bodyPr/>
          <a:lstStyle>
            <a:extLst/>
          </a:lstStyle>
          <a:p>
            <a:fld id="{D83EBB06-B56A-459C-89B7-986EBC20BFCF}" type="slidenum">
              <a:rPr lang="pl-PL" smtClean="0"/>
              <a:pPr/>
              <a:t>‹#›</a:t>
            </a:fld>
            <a:endParaRPr lang="pl-PL"/>
          </a:p>
        </p:txBody>
      </p:sp>
      <p:sp>
        <p:nvSpPr>
          <p:cNvPr id="6" name="Tytuł 5"/>
          <p:cNvSpPr>
            <a:spLocks noGrp="1"/>
          </p:cNvSpPr>
          <p:nvPr>
            <p:ph type="title"/>
          </p:nvPr>
        </p:nvSpPr>
        <p:spPr/>
        <p:txBody>
          <a:bodyPr rtlCol="0"/>
          <a:lstStyle>
            <a:extLst/>
          </a:lstStyle>
          <a:p>
            <a:r>
              <a:rPr kumimoji="0" lang="pl-PL" smtClean="0"/>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extLst/>
          </a:lstStyle>
          <a:p>
            <a:fld id="{76A9F7F8-829F-4B55-B005-CB15AA517F43}" type="datetimeFigureOut">
              <a:rPr lang="pl-PL" smtClean="0"/>
              <a:pPr/>
              <a:t>2015-06-04</a:t>
            </a:fld>
            <a:endParaRPr lang="pl-PL"/>
          </a:p>
        </p:txBody>
      </p:sp>
      <p:sp>
        <p:nvSpPr>
          <p:cNvPr id="3" name="Symbol zastępczy stopki 2"/>
          <p:cNvSpPr>
            <a:spLocks noGrp="1"/>
          </p:cNvSpPr>
          <p:nvPr>
            <p:ph type="ftr" sz="quarter" idx="11"/>
          </p:nvPr>
        </p:nvSpPr>
        <p:spPr/>
        <p:txBody>
          <a:bodyPr/>
          <a:lstStyle>
            <a:extLst/>
          </a:lstStyle>
          <a:p>
            <a:endParaRPr lang="pl-PL"/>
          </a:p>
        </p:txBody>
      </p:sp>
      <p:sp>
        <p:nvSpPr>
          <p:cNvPr id="4" name="Symbol zastępczy numeru slajdu 3"/>
          <p:cNvSpPr>
            <a:spLocks noGrp="1"/>
          </p:cNvSpPr>
          <p:nvPr>
            <p:ph type="sldNum" sz="quarter" idx="12"/>
          </p:nvPr>
        </p:nvSpPr>
        <p:spPr/>
        <p:txBody>
          <a:bodyPr/>
          <a:lstStyle>
            <a:extLst/>
          </a:lstStyle>
          <a:p>
            <a:fld id="{D83EBB06-B56A-459C-89B7-986EBC20BFCF}"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a:xfrm>
            <a:off x="6727032" y="6407944"/>
            <a:ext cx="1920240" cy="365760"/>
          </a:xfrm>
        </p:spPr>
        <p:txBody>
          <a:bodyPr/>
          <a:lstStyle>
            <a:extLst/>
          </a:lstStyle>
          <a:p>
            <a:fld id="{76A9F7F8-829F-4B55-B005-CB15AA517F43}" type="datetimeFigureOut">
              <a:rPr lang="pl-PL" smtClean="0"/>
              <a:pPr/>
              <a:t>2015-06-04</a:t>
            </a:fld>
            <a:endParaRPr lang="pl-PL"/>
          </a:p>
        </p:txBody>
      </p:sp>
      <p:sp>
        <p:nvSpPr>
          <p:cNvPr id="6" name="Symbol zastępczy stopki 5"/>
          <p:cNvSpPr>
            <a:spLocks noGrp="1"/>
          </p:cNvSpPr>
          <p:nvPr>
            <p:ph type="ftr" sz="quarter" idx="11"/>
          </p:nvPr>
        </p:nvSpPr>
        <p:spPr/>
        <p:txBody>
          <a:bodyPr/>
          <a:lstStyle>
            <a:extLst/>
          </a:lstStyle>
          <a:p>
            <a:endParaRPr lang="pl-PL"/>
          </a:p>
        </p:txBody>
      </p:sp>
      <p:sp>
        <p:nvSpPr>
          <p:cNvPr id="7" name="Symbol zastępczy numeru slajdu 6"/>
          <p:cNvSpPr>
            <a:spLocks noGrp="1"/>
          </p:cNvSpPr>
          <p:nvPr>
            <p:ph type="sldNum" sz="quarter" idx="12"/>
          </p:nvPr>
        </p:nvSpPr>
        <p:spPr/>
        <p:txBody>
          <a:bodyPr/>
          <a:lstStyle>
            <a:extLst/>
          </a:lstStyle>
          <a:p>
            <a:fld id="{D83EBB06-B56A-459C-89B7-986EBC20BFCF}"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l-PL" smtClean="0"/>
              <a:t>Kliknij, aby edytować style wzorca tekstu</a:t>
            </a:r>
          </a:p>
        </p:txBody>
      </p:sp>
      <p:sp>
        <p:nvSpPr>
          <p:cNvPr id="3" name="Symbol zastępczy obraz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l-PL" smtClean="0"/>
              <a:t>Kliknij ikonę, aby dodać obraz</a:t>
            </a:r>
            <a:endParaRPr kumimoji="0" lang="en-US" dirty="0"/>
          </a:p>
        </p:txBody>
      </p:sp>
      <p:sp>
        <p:nvSpPr>
          <p:cNvPr id="5" name="Symbol zastępczy daty 4"/>
          <p:cNvSpPr>
            <a:spLocks noGrp="1"/>
          </p:cNvSpPr>
          <p:nvPr>
            <p:ph type="dt" sz="half" idx="10"/>
          </p:nvPr>
        </p:nvSpPr>
        <p:spPr/>
        <p:txBody>
          <a:bodyPr/>
          <a:lstStyle>
            <a:lvl1pPr>
              <a:defRPr>
                <a:solidFill>
                  <a:schemeClr val="tx1"/>
                </a:solidFill>
              </a:defRPr>
            </a:lvl1pPr>
            <a:extLst/>
          </a:lstStyle>
          <a:p>
            <a:fld id="{76A9F7F8-829F-4B55-B005-CB15AA517F43}" type="datetimeFigureOut">
              <a:rPr lang="pl-PL" smtClean="0"/>
              <a:pPr/>
              <a:t>2015-06-04</a:t>
            </a:fld>
            <a:endParaRPr lang="pl-PL"/>
          </a:p>
        </p:txBody>
      </p:sp>
      <p:sp>
        <p:nvSpPr>
          <p:cNvPr id="6" name="Symbol zastępczy stop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l-PL"/>
          </a:p>
        </p:txBody>
      </p:sp>
      <p:sp>
        <p:nvSpPr>
          <p:cNvPr id="7" name="Symbol zastępczy numeru slajdu 6"/>
          <p:cNvSpPr>
            <a:spLocks noGrp="1"/>
          </p:cNvSpPr>
          <p:nvPr>
            <p:ph type="sldNum" sz="quarter" idx="12"/>
          </p:nvPr>
        </p:nvSpPr>
        <p:spPr/>
        <p:txBody>
          <a:bodyPr/>
          <a:lstStyle>
            <a:lvl1pPr>
              <a:defRPr>
                <a:solidFill>
                  <a:schemeClr val="tx1"/>
                </a:solidFill>
              </a:defRPr>
            </a:lvl1pPr>
            <a:extLst/>
          </a:lstStyle>
          <a:p>
            <a:fld id="{D83EBB06-B56A-459C-89B7-986EBC20BFCF}" type="slidenum">
              <a:rPr lang="pl-PL" smtClean="0"/>
              <a:pPr/>
              <a:t>‹#›</a:t>
            </a:fld>
            <a:endParaRPr lang="pl-PL"/>
          </a:p>
        </p:txBody>
      </p:sp>
      <p:sp>
        <p:nvSpPr>
          <p:cNvPr id="2" name="Tytu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l-PL" smtClean="0"/>
              <a:t>Kliknij, aby edytować styl</a:t>
            </a:r>
            <a:endParaRPr kumimoji="0" lang="en-US"/>
          </a:p>
        </p:txBody>
      </p:sp>
      <p:sp>
        <p:nvSpPr>
          <p:cNvPr id="8" name="Dowolny kształt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Dowolny kształt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ójkąt prostokątny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Łącznik prostoliniowy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ag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ag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lin ang="2700000" scaled="0"/>
          <a:tileRect/>
        </a:gradFill>
        <a:effectLst/>
      </p:bgPr>
    </p:bg>
    <p:spTree>
      <p:nvGrpSpPr>
        <p:cNvPr id="1" name=""/>
        <p:cNvGrpSpPr/>
        <p:nvPr/>
      </p:nvGrpSpPr>
      <p:grpSpPr>
        <a:xfrm>
          <a:off x="0" y="0"/>
          <a:ext cx="0" cy="0"/>
          <a:chOff x="0" y="0"/>
          <a:chExt cx="0" cy="0"/>
        </a:xfrm>
      </p:grpSpPr>
      <p:sp>
        <p:nvSpPr>
          <p:cNvPr id="13" name="Dowolny kształt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Dowolny kształt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ójkąt prostokątny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Łącznik prostoliniowy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6A9F7F8-829F-4B55-B005-CB15AA517F43}" type="datetimeFigureOut">
              <a:rPr lang="pl-PL" smtClean="0"/>
              <a:pPr/>
              <a:t>2015-06-04</a:t>
            </a:fld>
            <a:endParaRPr lang="pl-PL"/>
          </a:p>
        </p:txBody>
      </p:sp>
      <p:sp>
        <p:nvSpPr>
          <p:cNvPr id="22" name="Symbol zastępczy stopki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l-PL"/>
          </a:p>
        </p:txBody>
      </p:sp>
      <p:sp>
        <p:nvSpPr>
          <p:cNvPr id="18" name="Symbol zastępczy numeru slajd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83EBB06-B56A-459C-89B7-986EBC20BFCF}"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1225900" y="1994647"/>
            <a:ext cx="6400800" cy="1752600"/>
          </a:xfrm>
        </p:spPr>
        <p:txBody>
          <a:bodyPr>
            <a:normAutofit lnSpcReduction="10000"/>
          </a:bodyPr>
          <a:lstStyle/>
          <a:p>
            <a:pPr algn="ctr"/>
            <a:r>
              <a:rPr lang="pl-PL" sz="4000" b="1" dirty="0" smtClean="0">
                <a:solidFill>
                  <a:srgbClr val="FF0000"/>
                </a:solidFill>
                <a:latin typeface="Garamond" panose="02020404030301010803" pitchFamily="18" charset="0"/>
              </a:rPr>
              <a:t>Badanie emisji elektromagnetycznej reaktorów </a:t>
            </a:r>
            <a:r>
              <a:rPr lang="pl-PL" sz="4000" b="1" dirty="0" err="1" smtClean="0">
                <a:solidFill>
                  <a:srgbClr val="FF0000"/>
                </a:solidFill>
                <a:latin typeface="Garamond" panose="02020404030301010803" pitchFamily="18" charset="0"/>
              </a:rPr>
              <a:t>GlidArc</a:t>
            </a:r>
            <a:r>
              <a:rPr lang="pl-PL" sz="4000" b="1" dirty="0" smtClean="0">
                <a:solidFill>
                  <a:srgbClr val="FF0000"/>
                </a:solidFill>
                <a:latin typeface="Garamond" panose="02020404030301010803" pitchFamily="18" charset="0"/>
              </a:rPr>
              <a:t> i BDB</a:t>
            </a:r>
          </a:p>
          <a:p>
            <a:endParaRPr lang="pl-PL" dirty="0"/>
          </a:p>
          <a:p>
            <a:endParaRPr lang="pl-PL" dirty="0"/>
          </a:p>
        </p:txBody>
      </p:sp>
      <p:sp>
        <p:nvSpPr>
          <p:cNvPr id="2" name="pole tekstowe 1"/>
          <p:cNvSpPr txBox="1"/>
          <p:nvPr/>
        </p:nvSpPr>
        <p:spPr>
          <a:xfrm>
            <a:off x="2267744" y="4254187"/>
            <a:ext cx="4443139" cy="830997"/>
          </a:xfrm>
          <a:prstGeom prst="rect">
            <a:avLst/>
          </a:prstGeom>
          <a:noFill/>
        </p:spPr>
        <p:txBody>
          <a:bodyPr wrap="none" rtlCol="0">
            <a:spAutoFit/>
          </a:bodyPr>
          <a:lstStyle/>
          <a:p>
            <a:pPr algn="ctr"/>
            <a:r>
              <a:rPr lang="pl-PL" sz="2400" dirty="0" smtClean="0">
                <a:latin typeface="Garamond" panose="02020404030301010803" pitchFamily="18" charset="0"/>
              </a:rPr>
              <a:t>Paulina Woźniak</a:t>
            </a:r>
          </a:p>
          <a:p>
            <a:pPr algn="ctr"/>
            <a:r>
              <a:rPr lang="pl-PL" sz="2400" dirty="0" smtClean="0">
                <a:latin typeface="Garamond" panose="02020404030301010803" pitchFamily="18" charset="0"/>
              </a:rPr>
              <a:t>KOŁO NAUKOWE PLASMATIC</a:t>
            </a:r>
            <a:endParaRPr lang="pl-PL" sz="2400" dirty="0">
              <a:latin typeface="Garamond" panose="02020404030301010803" pitchFamily="18" charset="0"/>
            </a:endParaRPr>
          </a:p>
        </p:txBody>
      </p:sp>
      <p:pic>
        <p:nvPicPr>
          <p:cNvPr id="4" name="Obraz 3"/>
          <p:cNvPicPr>
            <a:picLocks noChangeAspect="1"/>
          </p:cNvPicPr>
          <p:nvPr/>
        </p:nvPicPr>
        <p:blipFill>
          <a:blip r:embed="rId2" cstate="print"/>
          <a:srcRect l="29066" t="15131" r="25401" b="13947"/>
          <a:stretch>
            <a:fillRect/>
          </a:stretch>
        </p:blipFill>
        <p:spPr bwMode="auto">
          <a:xfrm>
            <a:off x="180504" y="155848"/>
            <a:ext cx="1727200" cy="1905000"/>
          </a:xfrm>
          <a:prstGeom prst="rect">
            <a:avLst/>
          </a:prstGeom>
          <a:noFill/>
          <a:ln w="9525">
            <a:noFill/>
            <a:miter lim="800000"/>
            <a:headEnd/>
            <a:tailEnd/>
          </a:ln>
        </p:spPr>
      </p:pic>
      <p:sp>
        <p:nvSpPr>
          <p:cNvPr id="6" name="Podtytuł 2"/>
          <p:cNvSpPr txBox="1">
            <a:spLocks/>
          </p:cNvSpPr>
          <p:nvPr/>
        </p:nvSpPr>
        <p:spPr>
          <a:xfrm>
            <a:off x="539750" y="5805264"/>
            <a:ext cx="7772400" cy="1086074"/>
          </a:xfrm>
          <a:prstGeom prst="rect">
            <a:avLst/>
          </a:prstGeom>
        </p:spPr>
        <p:txBody>
          <a:bodyPr vert="horz" lIns="45720" rIns="45720">
            <a:norm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marR="0" algn="ctr"/>
            <a:r>
              <a:rPr lang="pl-PL" sz="1800" dirty="0" smtClean="0">
                <a:solidFill>
                  <a:schemeClr val="tx1"/>
                </a:solidFill>
                <a:latin typeface="Garamond" panose="02020404030301010803" pitchFamily="18" charset="0"/>
              </a:rPr>
              <a:t>V Sympozjum Elektryków i Informatyków</a:t>
            </a:r>
            <a:br>
              <a:rPr lang="pl-PL" sz="1800" dirty="0" smtClean="0">
                <a:solidFill>
                  <a:schemeClr val="tx1"/>
                </a:solidFill>
                <a:latin typeface="Garamond" panose="02020404030301010803" pitchFamily="18" charset="0"/>
              </a:rPr>
            </a:br>
            <a:r>
              <a:rPr lang="pl-PL" sz="1800" dirty="0" smtClean="0">
                <a:solidFill>
                  <a:schemeClr val="tx1"/>
                </a:solidFill>
                <a:latin typeface="Garamond" panose="02020404030301010803" pitchFamily="18" charset="0"/>
              </a:rPr>
              <a:t>5 marca 2015</a:t>
            </a:r>
            <a:br>
              <a:rPr lang="pl-PL" sz="1800" dirty="0" smtClean="0">
                <a:solidFill>
                  <a:schemeClr val="tx1"/>
                </a:solidFill>
                <a:latin typeface="Garamond" panose="02020404030301010803" pitchFamily="18" charset="0"/>
              </a:rPr>
            </a:br>
            <a:r>
              <a:rPr lang="pl-PL" sz="1800" dirty="0" smtClean="0">
                <a:solidFill>
                  <a:schemeClr val="tx1"/>
                </a:solidFill>
                <a:latin typeface="Garamond" panose="02020404030301010803" pitchFamily="18" charset="0"/>
              </a:rPr>
              <a:t> Lublin</a:t>
            </a:r>
          </a:p>
        </p:txBody>
      </p:sp>
      <p:sp>
        <p:nvSpPr>
          <p:cNvPr id="7" name="pole tekstowe 6"/>
          <p:cNvSpPr txBox="1"/>
          <p:nvPr/>
        </p:nvSpPr>
        <p:spPr>
          <a:xfrm>
            <a:off x="236529" y="6277962"/>
            <a:ext cx="744114" cy="369332"/>
          </a:xfrm>
          <a:prstGeom prst="rect">
            <a:avLst/>
          </a:prstGeom>
          <a:noFill/>
        </p:spPr>
        <p:txBody>
          <a:bodyPr wrap="none" rtlCol="0">
            <a:spAutoFit/>
          </a:bodyPr>
          <a:lstStyle/>
          <a:p>
            <a:r>
              <a:rPr lang="pl-PL" b="1" dirty="0" smtClean="0">
                <a:solidFill>
                  <a:schemeClr val="bg1"/>
                </a:solidFill>
              </a:rPr>
              <a:t>1/14</a:t>
            </a:r>
            <a:endParaRPr lang="pl-PL" b="1" dirty="0">
              <a:solidFill>
                <a:schemeClr val="bg1"/>
              </a:solidFill>
            </a:endParaRPr>
          </a:p>
        </p:txBody>
      </p:sp>
      <p:pic>
        <p:nvPicPr>
          <p:cNvPr id="1027" name="Picture 3"/>
          <p:cNvPicPr>
            <a:picLocks noChangeAspect="1" noChangeArrowheads="1"/>
          </p:cNvPicPr>
          <p:nvPr/>
        </p:nvPicPr>
        <p:blipFill>
          <a:blip r:embed="rId3" cstate="print"/>
          <a:srcRect/>
          <a:stretch>
            <a:fillRect/>
          </a:stretch>
        </p:blipFill>
        <p:spPr bwMode="auto">
          <a:xfrm>
            <a:off x="7298953" y="116632"/>
            <a:ext cx="1737543" cy="1737543"/>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994122"/>
          </a:xfrm>
        </p:spPr>
        <p:txBody>
          <a:bodyPr/>
          <a:lstStyle/>
          <a:p>
            <a:pPr algn="ctr"/>
            <a:r>
              <a:rPr lang="pl-PL" dirty="0" smtClean="0">
                <a:latin typeface="Garamond" panose="02020404030301010803" pitchFamily="18" charset="0"/>
              </a:rPr>
              <a:t>Emisja reaktora BDB</a:t>
            </a:r>
            <a:endParaRPr lang="pl-PL" dirty="0">
              <a:latin typeface="Garamond" panose="02020404030301010803" pitchFamily="18" charset="0"/>
            </a:endParaRPr>
          </a:p>
        </p:txBody>
      </p:sp>
      <p:pic>
        <p:nvPicPr>
          <p:cNvPr id="4" name="Symbol zastępczy zawartości 3" descr="poziom reaktor bdb.jpg"/>
          <p:cNvPicPr>
            <a:picLocks noGrp="1" noChangeAspect="1"/>
          </p:cNvPicPr>
          <p:nvPr>
            <p:ph idx="1"/>
          </p:nvPr>
        </p:nvPicPr>
        <p:blipFill>
          <a:blip r:embed="rId3" cstate="print"/>
          <a:stretch>
            <a:fillRect/>
          </a:stretch>
        </p:blipFill>
        <p:spPr>
          <a:xfrm>
            <a:off x="107504" y="1196752"/>
            <a:ext cx="8887420" cy="4741124"/>
          </a:xfrm>
        </p:spPr>
      </p:pic>
      <p:sp>
        <p:nvSpPr>
          <p:cNvPr id="6" name="pole tekstowe 5"/>
          <p:cNvSpPr txBox="1"/>
          <p:nvPr/>
        </p:nvSpPr>
        <p:spPr>
          <a:xfrm>
            <a:off x="236529" y="6277962"/>
            <a:ext cx="889987" cy="369332"/>
          </a:xfrm>
          <a:prstGeom prst="rect">
            <a:avLst/>
          </a:prstGeom>
          <a:noFill/>
        </p:spPr>
        <p:txBody>
          <a:bodyPr wrap="none" rtlCol="0">
            <a:spAutoFit/>
          </a:bodyPr>
          <a:lstStyle/>
          <a:p>
            <a:r>
              <a:rPr lang="pl-PL" b="1" dirty="0" smtClean="0">
                <a:solidFill>
                  <a:schemeClr val="bg1"/>
                </a:solidFill>
              </a:rPr>
              <a:t>10/14</a:t>
            </a:r>
            <a:endParaRPr lang="pl-PL" b="1"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850106"/>
          </a:xfrm>
        </p:spPr>
        <p:txBody>
          <a:bodyPr/>
          <a:lstStyle/>
          <a:p>
            <a:pPr algn="ctr"/>
            <a:r>
              <a:rPr lang="pl-PL" dirty="0" smtClean="0">
                <a:latin typeface="Garamond" panose="02020404030301010803" pitchFamily="18" charset="0"/>
              </a:rPr>
              <a:t>Reaktor </a:t>
            </a:r>
            <a:r>
              <a:rPr lang="pl-PL" dirty="0" err="1" smtClean="0">
                <a:latin typeface="Garamond" panose="02020404030301010803" pitchFamily="18" charset="0"/>
              </a:rPr>
              <a:t>GlidArc</a:t>
            </a:r>
            <a:endParaRPr lang="pl-PL" dirty="0">
              <a:latin typeface="Garamond" panose="02020404030301010803" pitchFamily="18" charset="0"/>
            </a:endParaRPr>
          </a:p>
        </p:txBody>
      </p:sp>
      <p:pic>
        <p:nvPicPr>
          <p:cNvPr id="4" name="Obraz 3" descr="pion reaktor glidarc.jpg"/>
          <p:cNvPicPr>
            <a:picLocks noChangeAspect="1"/>
          </p:cNvPicPr>
          <p:nvPr/>
        </p:nvPicPr>
        <p:blipFill>
          <a:blip r:embed="rId3" cstate="print"/>
          <a:stretch>
            <a:fillRect/>
          </a:stretch>
        </p:blipFill>
        <p:spPr>
          <a:xfrm>
            <a:off x="0" y="1124744"/>
            <a:ext cx="9144000" cy="4770000"/>
          </a:xfrm>
          <a:prstGeom prst="rect">
            <a:avLst/>
          </a:prstGeom>
        </p:spPr>
      </p:pic>
      <p:sp>
        <p:nvSpPr>
          <p:cNvPr id="6" name="pole tekstowe 5"/>
          <p:cNvSpPr txBox="1"/>
          <p:nvPr/>
        </p:nvSpPr>
        <p:spPr>
          <a:xfrm>
            <a:off x="236529" y="6277962"/>
            <a:ext cx="889987" cy="369332"/>
          </a:xfrm>
          <a:prstGeom prst="rect">
            <a:avLst/>
          </a:prstGeom>
          <a:noFill/>
        </p:spPr>
        <p:txBody>
          <a:bodyPr wrap="none" rtlCol="0">
            <a:spAutoFit/>
          </a:bodyPr>
          <a:lstStyle/>
          <a:p>
            <a:r>
              <a:rPr lang="pl-PL" b="1" dirty="0" smtClean="0">
                <a:solidFill>
                  <a:schemeClr val="bg1"/>
                </a:solidFill>
              </a:rPr>
              <a:t>11/14</a:t>
            </a:r>
            <a:endParaRPr lang="pl-PL" b="1"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latin typeface="Garamond" panose="02020404030301010803" pitchFamily="18" charset="0"/>
              </a:rPr>
              <a:t>Reaktor </a:t>
            </a:r>
            <a:r>
              <a:rPr lang="pl-PL" dirty="0" err="1" smtClean="0">
                <a:latin typeface="Garamond" panose="02020404030301010803" pitchFamily="18" charset="0"/>
              </a:rPr>
              <a:t>GlidArc</a:t>
            </a:r>
            <a:endParaRPr lang="pl-PL" dirty="0">
              <a:latin typeface="Garamond" panose="02020404030301010803" pitchFamily="18" charset="0"/>
            </a:endParaRPr>
          </a:p>
        </p:txBody>
      </p:sp>
      <p:pic>
        <p:nvPicPr>
          <p:cNvPr id="4" name="Obraz 3" descr="poziom reaktor glidarc.jpg"/>
          <p:cNvPicPr>
            <a:picLocks noChangeAspect="1"/>
          </p:cNvPicPr>
          <p:nvPr/>
        </p:nvPicPr>
        <p:blipFill>
          <a:blip r:embed="rId3" cstate="print"/>
          <a:stretch>
            <a:fillRect/>
          </a:stretch>
        </p:blipFill>
        <p:spPr>
          <a:xfrm>
            <a:off x="0" y="1196752"/>
            <a:ext cx="9144000" cy="4797000"/>
          </a:xfrm>
          <a:prstGeom prst="rect">
            <a:avLst/>
          </a:prstGeom>
        </p:spPr>
      </p:pic>
      <p:sp>
        <p:nvSpPr>
          <p:cNvPr id="6" name="pole tekstowe 5"/>
          <p:cNvSpPr txBox="1"/>
          <p:nvPr/>
        </p:nvSpPr>
        <p:spPr>
          <a:xfrm>
            <a:off x="236529" y="6277962"/>
            <a:ext cx="889987" cy="369332"/>
          </a:xfrm>
          <a:prstGeom prst="rect">
            <a:avLst/>
          </a:prstGeom>
          <a:noFill/>
        </p:spPr>
        <p:txBody>
          <a:bodyPr wrap="none" rtlCol="0">
            <a:spAutoFit/>
          </a:bodyPr>
          <a:lstStyle/>
          <a:p>
            <a:r>
              <a:rPr lang="pl-PL" b="1" dirty="0" smtClean="0">
                <a:solidFill>
                  <a:schemeClr val="bg1"/>
                </a:solidFill>
              </a:rPr>
              <a:t>12/14</a:t>
            </a:r>
            <a:endParaRPr lang="pl-PL" b="1"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lnSpcReduction="10000"/>
          </a:bodyPr>
          <a:lstStyle/>
          <a:p>
            <a:pPr algn="just"/>
            <a:r>
              <a:rPr lang="pl-PL" sz="2400" dirty="0">
                <a:latin typeface="Garamond" panose="02020404030301010803" pitchFamily="18" charset="0"/>
              </a:rPr>
              <a:t>P</a:t>
            </a:r>
            <a:r>
              <a:rPr lang="pl-PL" sz="2400" dirty="0" smtClean="0">
                <a:latin typeface="Garamond" panose="02020404030301010803" pitchFamily="18" charset="0"/>
              </a:rPr>
              <a:t>omiary kompatybilności są konieczne w zakresie określania jakości urządzeń i ich bezpieczeństwa,</a:t>
            </a:r>
          </a:p>
          <a:p>
            <a:pPr algn="just"/>
            <a:r>
              <a:rPr lang="pl-PL" sz="2400" dirty="0" smtClean="0">
                <a:latin typeface="Garamond" panose="02020404030301010803" pitchFamily="18" charset="0"/>
              </a:rPr>
              <a:t>Wstępne wyniki wskazują na potrzebę prac w zakresie zaekranowania urządzenia</a:t>
            </a:r>
          </a:p>
          <a:p>
            <a:pPr algn="just"/>
            <a:r>
              <a:rPr lang="pl-PL" sz="2400" dirty="0" smtClean="0">
                <a:latin typeface="Garamond" panose="02020404030301010803" pitchFamily="18" charset="0"/>
              </a:rPr>
              <a:t>W zakresie określenia pełnej kompatybilności oprócz badań emisji elektromagnetycznej należy zbadać poziomy zakłóceń w zasilaniu oraz przeprowadzić </a:t>
            </a:r>
            <a:r>
              <a:rPr lang="pl-PL" sz="2400" smtClean="0">
                <a:latin typeface="Garamond" panose="02020404030301010803" pitchFamily="18" charset="0"/>
              </a:rPr>
              <a:t>testy odporności</a:t>
            </a:r>
            <a:endParaRPr lang="pl-PL" sz="2400" dirty="0" smtClean="0">
              <a:latin typeface="Garamond" panose="02020404030301010803" pitchFamily="18" charset="0"/>
            </a:endParaRPr>
          </a:p>
          <a:p>
            <a:pPr algn="just"/>
            <a:r>
              <a:rPr lang="pl-PL" sz="2400" dirty="0" smtClean="0">
                <a:latin typeface="Garamond" panose="02020404030301010803" pitchFamily="18" charset="0"/>
              </a:rPr>
              <a:t>W planach są badania przeprowadzane dla różnych warunków pracy (zmiana obciążeń, zmiana parametrów zasilania, przepływów gazu roboczego..)</a:t>
            </a:r>
          </a:p>
          <a:p>
            <a:pPr algn="just"/>
            <a:endParaRPr lang="pl-PL" sz="2400" dirty="0" smtClean="0">
              <a:latin typeface="Garamond" panose="02020404030301010803" pitchFamily="18" charset="0"/>
            </a:endParaRPr>
          </a:p>
          <a:p>
            <a:pPr algn="just">
              <a:buNone/>
            </a:pPr>
            <a:r>
              <a:rPr lang="pl-PL" sz="2400" dirty="0" smtClean="0">
                <a:latin typeface="Garamond" panose="02020404030301010803" pitchFamily="18" charset="0"/>
              </a:rPr>
              <a:t> </a:t>
            </a:r>
            <a:endParaRPr lang="pl-PL" sz="2400" dirty="0">
              <a:latin typeface="Garamond" panose="02020404030301010803" pitchFamily="18" charset="0"/>
            </a:endParaRPr>
          </a:p>
        </p:txBody>
      </p:sp>
      <p:sp>
        <p:nvSpPr>
          <p:cNvPr id="2" name="Tytuł 1"/>
          <p:cNvSpPr>
            <a:spLocks noGrp="1"/>
          </p:cNvSpPr>
          <p:nvPr>
            <p:ph type="title"/>
          </p:nvPr>
        </p:nvSpPr>
        <p:spPr/>
        <p:txBody>
          <a:bodyPr/>
          <a:lstStyle/>
          <a:p>
            <a:r>
              <a:rPr lang="pl-PL" dirty="0" smtClean="0">
                <a:latin typeface="Garamond" panose="02020404030301010803" pitchFamily="18" charset="0"/>
              </a:rPr>
              <a:t>Wnioski:</a:t>
            </a:r>
            <a:endParaRPr lang="pl-PL" dirty="0">
              <a:latin typeface="Garamond" panose="02020404030301010803" pitchFamily="18" charset="0"/>
            </a:endParaRPr>
          </a:p>
        </p:txBody>
      </p:sp>
      <p:sp>
        <p:nvSpPr>
          <p:cNvPr id="5" name="pole tekstowe 4"/>
          <p:cNvSpPr txBox="1"/>
          <p:nvPr/>
        </p:nvSpPr>
        <p:spPr>
          <a:xfrm>
            <a:off x="236529" y="6277962"/>
            <a:ext cx="889987" cy="369332"/>
          </a:xfrm>
          <a:prstGeom prst="rect">
            <a:avLst/>
          </a:prstGeom>
          <a:noFill/>
        </p:spPr>
        <p:txBody>
          <a:bodyPr wrap="none" rtlCol="0">
            <a:spAutoFit/>
          </a:bodyPr>
          <a:lstStyle/>
          <a:p>
            <a:r>
              <a:rPr lang="pl-PL" b="1" dirty="0" smtClean="0">
                <a:solidFill>
                  <a:schemeClr val="bg1"/>
                </a:solidFill>
              </a:rPr>
              <a:t>13/14</a:t>
            </a:r>
            <a:endParaRPr lang="pl-PL" b="1"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1331640" y="548680"/>
            <a:ext cx="8229600" cy="1143000"/>
          </a:xfrm>
        </p:spPr>
        <p:txBody>
          <a:bodyPr>
            <a:normAutofit fontScale="90000"/>
          </a:bodyPr>
          <a:lstStyle/>
          <a:p>
            <a:r>
              <a:rPr lang="pl-PL" dirty="0" smtClean="0"/>
              <a:t>Badania realizowali: </a:t>
            </a:r>
            <a:br>
              <a:rPr lang="pl-PL" dirty="0" smtClean="0"/>
            </a:br>
            <a:endParaRPr lang="pl-PL" dirty="0"/>
          </a:p>
        </p:txBody>
      </p:sp>
      <p:sp>
        <p:nvSpPr>
          <p:cNvPr id="4" name="pole tekstowe 3"/>
          <p:cNvSpPr txBox="1"/>
          <p:nvPr/>
        </p:nvSpPr>
        <p:spPr>
          <a:xfrm>
            <a:off x="236529" y="6277962"/>
            <a:ext cx="889987" cy="369332"/>
          </a:xfrm>
          <a:prstGeom prst="rect">
            <a:avLst/>
          </a:prstGeom>
          <a:noFill/>
        </p:spPr>
        <p:txBody>
          <a:bodyPr wrap="none" rtlCol="0">
            <a:spAutoFit/>
          </a:bodyPr>
          <a:lstStyle/>
          <a:p>
            <a:r>
              <a:rPr lang="pl-PL" b="1" dirty="0" smtClean="0">
                <a:solidFill>
                  <a:schemeClr val="bg1"/>
                </a:solidFill>
              </a:rPr>
              <a:t>14/14</a:t>
            </a:r>
            <a:endParaRPr lang="pl-PL" b="1" dirty="0">
              <a:solidFill>
                <a:schemeClr val="bg1"/>
              </a:solidFill>
            </a:endParaRPr>
          </a:p>
        </p:txBody>
      </p:sp>
      <p:pic>
        <p:nvPicPr>
          <p:cNvPr id="5" name="Obraz 4"/>
          <p:cNvPicPr>
            <a:picLocks noChangeAspect="1"/>
          </p:cNvPicPr>
          <p:nvPr/>
        </p:nvPicPr>
        <p:blipFill>
          <a:blip r:embed="rId2" cstate="print"/>
          <a:srcRect l="29066" t="15131" r="25401" b="13947"/>
          <a:stretch>
            <a:fillRect/>
          </a:stretch>
        </p:blipFill>
        <p:spPr bwMode="auto">
          <a:xfrm>
            <a:off x="7236296" y="4836368"/>
            <a:ext cx="1727200" cy="1905000"/>
          </a:xfrm>
          <a:prstGeom prst="rect">
            <a:avLst/>
          </a:prstGeom>
          <a:noFill/>
          <a:ln w="9525">
            <a:noFill/>
            <a:miter lim="800000"/>
            <a:headEnd/>
            <a:tailEnd/>
          </a:ln>
        </p:spPr>
      </p:pic>
      <p:sp>
        <p:nvSpPr>
          <p:cNvPr id="2" name="pole tekstowe 1"/>
          <p:cNvSpPr txBox="1"/>
          <p:nvPr/>
        </p:nvSpPr>
        <p:spPr>
          <a:xfrm>
            <a:off x="899592" y="1556792"/>
            <a:ext cx="7813357" cy="2246769"/>
          </a:xfrm>
          <a:prstGeom prst="rect">
            <a:avLst/>
          </a:prstGeom>
          <a:noFill/>
        </p:spPr>
        <p:txBody>
          <a:bodyPr wrap="none" rtlCol="0">
            <a:spAutoFit/>
          </a:bodyPr>
          <a:lstStyle/>
          <a:p>
            <a:r>
              <a:rPr lang="pl-PL" sz="2800" dirty="0"/>
              <a:t>- dr hab. inż. Joanna </a:t>
            </a:r>
            <a:r>
              <a:rPr lang="pl-PL" sz="2800" dirty="0" err="1" smtClean="0"/>
              <a:t>Pawłat</a:t>
            </a:r>
            <a:r>
              <a:rPr lang="pl-PL" sz="2800" dirty="0" smtClean="0"/>
              <a:t>,</a:t>
            </a:r>
            <a:r>
              <a:rPr lang="pl-PL" sz="2800" dirty="0"/>
              <a:t/>
            </a:r>
            <a:br>
              <a:rPr lang="pl-PL" sz="2800" dirty="0"/>
            </a:br>
            <a:r>
              <a:rPr lang="pl-PL" sz="2800" dirty="0"/>
              <a:t>- dr inż. Paweł </a:t>
            </a:r>
            <a:r>
              <a:rPr lang="pl-PL" sz="2800" dirty="0" smtClean="0"/>
              <a:t>Mazurek,</a:t>
            </a:r>
            <a:r>
              <a:rPr lang="pl-PL" sz="2800" dirty="0"/>
              <a:t/>
            </a:r>
            <a:br>
              <a:rPr lang="pl-PL" sz="2800" dirty="0"/>
            </a:br>
            <a:r>
              <a:rPr lang="pl-PL" sz="2800" dirty="0"/>
              <a:t>-Mgr inż. Michał </a:t>
            </a:r>
            <a:r>
              <a:rPr lang="pl-PL" sz="2800" dirty="0" smtClean="0"/>
              <a:t>Kwiatkowski,</a:t>
            </a:r>
            <a:r>
              <a:rPr lang="pl-PL" sz="2800" dirty="0"/>
              <a:t/>
            </a:r>
            <a:br>
              <a:rPr lang="pl-PL" sz="2800" dirty="0"/>
            </a:br>
            <a:r>
              <a:rPr lang="pl-PL" sz="2800" dirty="0"/>
              <a:t>-Mgr inż. Piotr </a:t>
            </a:r>
            <a:r>
              <a:rPr lang="pl-PL" sz="2800" dirty="0" err="1" smtClean="0"/>
              <a:t>Terebun</a:t>
            </a:r>
            <a:r>
              <a:rPr lang="pl-PL" sz="2800" dirty="0" smtClean="0"/>
              <a:t>,</a:t>
            </a:r>
            <a:r>
              <a:rPr lang="pl-PL" sz="2800" dirty="0"/>
              <a:t/>
            </a:r>
            <a:br>
              <a:rPr lang="pl-PL" sz="2800" dirty="0"/>
            </a:br>
            <a:r>
              <a:rPr lang="pl-PL" sz="2800" dirty="0"/>
              <a:t>-Paulina Woźniak wraz z kołem „Plasmatic</a:t>
            </a:r>
            <a:r>
              <a:rPr lang="pl-PL" sz="2800" dirty="0" smtClean="0"/>
              <a:t>”.</a:t>
            </a:r>
            <a:endParaRPr lang="pl-PL" sz="2800" dirty="0"/>
          </a:p>
        </p:txBody>
      </p:sp>
      <p:sp>
        <p:nvSpPr>
          <p:cNvPr id="6" name="Tytuł 2"/>
          <p:cNvSpPr txBox="1">
            <a:spLocks/>
          </p:cNvSpPr>
          <p:nvPr/>
        </p:nvSpPr>
        <p:spPr>
          <a:xfrm>
            <a:off x="1475656" y="4645868"/>
            <a:ext cx="8229600" cy="1143000"/>
          </a:xfrm>
          <a:prstGeom prst="rect">
            <a:avLst/>
          </a:prstGeom>
        </p:spPr>
        <p:txBody>
          <a:bodyPr vert="horz" rtlCol="0"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pl-PL" dirty="0" smtClean="0"/>
              <a:t>Dziękuje za uwagę!!</a:t>
            </a:r>
            <a:br>
              <a:rPr lang="pl-PL" dirty="0" smtClean="0"/>
            </a:br>
            <a:endParaRPr lang="pl-PL" dirty="0"/>
          </a:p>
        </p:txBody>
      </p:sp>
    </p:spTree>
    <p:extLst>
      <p:ext uri="{BB962C8B-B14F-4D97-AF65-F5344CB8AC3E}">
        <p14:creationId xmlns:p14="http://schemas.microsoft.com/office/powerpoint/2010/main" val="1261718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323528" y="332656"/>
            <a:ext cx="8229600" cy="1143000"/>
          </a:xfrm>
        </p:spPr>
        <p:txBody>
          <a:bodyPr>
            <a:normAutofit fontScale="90000"/>
          </a:bodyPr>
          <a:lstStyle/>
          <a:p>
            <a:pPr algn="ctr"/>
            <a:r>
              <a:rPr lang="pl-PL" dirty="0">
                <a:latin typeface="Garamond" panose="02020404030301010803" pitchFamily="18" charset="0"/>
              </a:rPr>
              <a:t>Budowa i zasada działania  reaktora typu </a:t>
            </a:r>
            <a:r>
              <a:rPr lang="pl-PL" dirty="0" err="1" smtClean="0">
                <a:latin typeface="Garamond" panose="02020404030301010803" pitchFamily="18" charset="0"/>
              </a:rPr>
              <a:t>GlidArc</a:t>
            </a:r>
            <a:endParaRPr lang="pl-PL" dirty="0">
              <a:latin typeface="Garamond" panose="02020404030301010803" pitchFamily="18" charset="0"/>
            </a:endParaRP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484784"/>
            <a:ext cx="6335226" cy="510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pole tekstowe 4"/>
          <p:cNvSpPr txBox="1"/>
          <p:nvPr/>
        </p:nvSpPr>
        <p:spPr>
          <a:xfrm>
            <a:off x="236529" y="6277962"/>
            <a:ext cx="744114" cy="369332"/>
          </a:xfrm>
          <a:prstGeom prst="rect">
            <a:avLst/>
          </a:prstGeom>
          <a:noFill/>
        </p:spPr>
        <p:txBody>
          <a:bodyPr wrap="none" rtlCol="0">
            <a:spAutoFit/>
          </a:bodyPr>
          <a:lstStyle/>
          <a:p>
            <a:r>
              <a:rPr lang="pl-PL" b="1" dirty="0" smtClean="0">
                <a:solidFill>
                  <a:schemeClr val="bg1"/>
                </a:solidFill>
              </a:rPr>
              <a:t>2/14</a:t>
            </a:r>
            <a:endParaRPr lang="pl-PL" b="1" dirty="0">
              <a:solidFill>
                <a:schemeClr val="bg1"/>
              </a:solidFill>
            </a:endParaRPr>
          </a:p>
        </p:txBody>
      </p:sp>
    </p:spTree>
    <p:extLst>
      <p:ext uri="{BB962C8B-B14F-4D97-AF65-F5344CB8AC3E}">
        <p14:creationId xmlns:p14="http://schemas.microsoft.com/office/powerpoint/2010/main" val="1818793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pPr algn="ctr"/>
            <a:r>
              <a:rPr lang="pl-PL" dirty="0">
                <a:latin typeface="Garamond" panose="02020404030301010803" pitchFamily="18" charset="0"/>
              </a:rPr>
              <a:t>Budowa i zasada działania  reaktora </a:t>
            </a:r>
            <a:r>
              <a:rPr lang="pl-PL" dirty="0" smtClean="0">
                <a:latin typeface="Garamond" panose="02020404030301010803" pitchFamily="18" charset="0"/>
              </a:rPr>
              <a:t>plazmowego BDB. </a:t>
            </a:r>
            <a:endParaRPr lang="pl-PL" dirty="0">
              <a:latin typeface="Garamond" panose="02020404030301010803" pitchFamily="18" charset="0"/>
            </a:endParaRPr>
          </a:p>
        </p:txBody>
      </p:sp>
      <p:pic>
        <p:nvPicPr>
          <p:cNvPr id="5" name="Picture 1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412776"/>
            <a:ext cx="8229600" cy="19595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3620326"/>
            <a:ext cx="76200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p:cNvSpPr txBox="1"/>
          <p:nvPr/>
        </p:nvSpPr>
        <p:spPr>
          <a:xfrm>
            <a:off x="236529" y="6277962"/>
            <a:ext cx="744114" cy="369332"/>
          </a:xfrm>
          <a:prstGeom prst="rect">
            <a:avLst/>
          </a:prstGeom>
          <a:noFill/>
        </p:spPr>
        <p:txBody>
          <a:bodyPr wrap="none" rtlCol="0">
            <a:spAutoFit/>
          </a:bodyPr>
          <a:lstStyle/>
          <a:p>
            <a:r>
              <a:rPr lang="pl-PL" b="1" dirty="0" smtClean="0">
                <a:solidFill>
                  <a:schemeClr val="bg1"/>
                </a:solidFill>
              </a:rPr>
              <a:t>3/14</a:t>
            </a:r>
            <a:endParaRPr lang="pl-PL" b="1" dirty="0">
              <a:solidFill>
                <a:schemeClr val="bg1"/>
              </a:solidFill>
            </a:endParaRPr>
          </a:p>
        </p:txBody>
      </p:sp>
    </p:spTree>
    <p:extLst>
      <p:ext uri="{BB962C8B-B14F-4D97-AF65-F5344CB8AC3E}">
        <p14:creationId xmlns:p14="http://schemas.microsoft.com/office/powerpoint/2010/main" val="4246359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5220072" y="5229200"/>
            <a:ext cx="3529013" cy="1411287"/>
          </a:xfrm>
          <a:prstGeom prst="rect">
            <a:avLst/>
          </a:prstGeom>
          <a:noFill/>
        </p:spPr>
      </p:pic>
      <p:sp>
        <p:nvSpPr>
          <p:cNvPr id="3" name="Symbol zastępczy zawartości 2"/>
          <p:cNvSpPr>
            <a:spLocks noGrp="1"/>
          </p:cNvSpPr>
          <p:nvPr>
            <p:ph idx="1"/>
          </p:nvPr>
        </p:nvSpPr>
        <p:spPr>
          <a:xfrm>
            <a:off x="0" y="1484784"/>
            <a:ext cx="8686800" cy="4032449"/>
          </a:xfrm>
        </p:spPr>
        <p:txBody>
          <a:bodyPr>
            <a:noAutofit/>
          </a:bodyPr>
          <a:lstStyle/>
          <a:p>
            <a:pPr algn="just">
              <a:buNone/>
            </a:pPr>
            <a:r>
              <a:rPr lang="pl-PL" sz="2200" dirty="0" smtClean="0">
                <a:latin typeface="Garamond" panose="02020404030301010803" pitchFamily="18" charset="0"/>
              </a:rPr>
              <a:t>	Badania emisji elektromagnetycznej w odniesieniu do kompatybilności elektromagnetycznej urządzeń i instalacji to pomiary przeprowadzane wg specjalnych procedur i porównywanie zmierzonych wartości z poziomami określonymi jako dopuszczalne limity w normach.</a:t>
            </a:r>
          </a:p>
          <a:p>
            <a:pPr algn="just">
              <a:buNone/>
            </a:pPr>
            <a:endParaRPr lang="pl-PL" sz="2200" dirty="0">
              <a:latin typeface="Garamond" panose="02020404030301010803" pitchFamily="18" charset="0"/>
            </a:endParaRPr>
          </a:p>
          <a:p>
            <a:pPr algn="just">
              <a:buNone/>
            </a:pPr>
            <a:r>
              <a:rPr lang="pl-PL" sz="2200" dirty="0" smtClean="0">
                <a:latin typeface="Garamond" panose="02020404030301010803" pitchFamily="18" charset="0"/>
              </a:rPr>
              <a:t>	Badania i określanie kompatybilności elektromagnetycznej to procedura która bezwzględnie musi zostać przeprowadzona na każdym wyrobie który ma zostać wprowadzony na rynek. Podstawą prawną jest Dyrektywa  Unijna, która obowiązuje wszystkie kraje członkowskie. Za brak deklaracji ECM</a:t>
            </a:r>
            <a:r>
              <a:rPr lang="pl-PL" sz="2200" dirty="0">
                <a:latin typeface="Garamond" panose="02020404030301010803" pitchFamily="18" charset="0"/>
              </a:rPr>
              <a:t> </a:t>
            </a:r>
            <a:r>
              <a:rPr lang="pl-PL" sz="2200" dirty="0" smtClean="0">
                <a:latin typeface="Garamond" panose="02020404030301010803" pitchFamily="18" charset="0"/>
              </a:rPr>
              <a:t>(a więc i badań) można otrzymać karę.  </a:t>
            </a:r>
            <a:endParaRPr lang="pl-PL" sz="2200" dirty="0">
              <a:latin typeface="Garamond" panose="02020404030301010803" pitchFamily="18" charset="0"/>
            </a:endParaRPr>
          </a:p>
        </p:txBody>
      </p:sp>
      <p:sp>
        <p:nvSpPr>
          <p:cNvPr id="2" name="Tytuł 1"/>
          <p:cNvSpPr>
            <a:spLocks noGrp="1"/>
          </p:cNvSpPr>
          <p:nvPr>
            <p:ph type="title"/>
          </p:nvPr>
        </p:nvSpPr>
        <p:spPr>
          <a:xfrm>
            <a:off x="-180528" y="286924"/>
            <a:ext cx="8229600" cy="1143000"/>
          </a:xfrm>
        </p:spPr>
        <p:txBody>
          <a:bodyPr/>
          <a:lstStyle/>
          <a:p>
            <a:pPr algn="ctr"/>
            <a:r>
              <a:rPr lang="pl-PL" dirty="0" smtClean="0">
                <a:latin typeface="Garamond" panose="02020404030301010803" pitchFamily="18" charset="0"/>
              </a:rPr>
              <a:t>Badania emisji</a:t>
            </a:r>
            <a:endParaRPr lang="pl-PL" dirty="0">
              <a:latin typeface="Garamond" panose="02020404030301010803" pitchFamily="18" charset="0"/>
            </a:endParaRPr>
          </a:p>
        </p:txBody>
      </p:sp>
      <p:sp>
        <p:nvSpPr>
          <p:cNvPr id="6" name="pole tekstowe 5"/>
          <p:cNvSpPr txBox="1"/>
          <p:nvPr/>
        </p:nvSpPr>
        <p:spPr>
          <a:xfrm>
            <a:off x="236529" y="6277962"/>
            <a:ext cx="744114" cy="369332"/>
          </a:xfrm>
          <a:prstGeom prst="rect">
            <a:avLst/>
          </a:prstGeom>
          <a:noFill/>
        </p:spPr>
        <p:txBody>
          <a:bodyPr wrap="none" rtlCol="0">
            <a:spAutoFit/>
          </a:bodyPr>
          <a:lstStyle/>
          <a:p>
            <a:r>
              <a:rPr lang="pl-PL" b="1" dirty="0" smtClean="0">
                <a:solidFill>
                  <a:schemeClr val="bg1"/>
                </a:solidFill>
              </a:rPr>
              <a:t>4/14</a:t>
            </a:r>
            <a:endParaRPr lang="pl-PL" b="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buNone/>
            </a:pPr>
            <a:r>
              <a:rPr lang="pl-PL" dirty="0" smtClean="0">
                <a:latin typeface="Garamond" panose="02020404030301010803" pitchFamily="18" charset="0"/>
              </a:rPr>
              <a:t>W zakresie badania emisji rozróżnia się testy:</a:t>
            </a:r>
          </a:p>
          <a:p>
            <a:pPr>
              <a:buNone/>
            </a:pPr>
            <a:endParaRPr lang="pl-PL" dirty="0">
              <a:latin typeface="Garamond" panose="02020404030301010803" pitchFamily="18" charset="0"/>
            </a:endParaRPr>
          </a:p>
          <a:p>
            <a:pPr>
              <a:buClr>
                <a:srgbClr val="C00000"/>
              </a:buClr>
              <a:buSzPct val="100000"/>
              <a:buFont typeface="Wingdings" pitchFamily="2" charset="2"/>
              <a:buChar char="Ø"/>
            </a:pPr>
            <a:r>
              <a:rPr lang="pl-PL" dirty="0" smtClean="0">
                <a:latin typeface="Garamond" panose="02020404030301010803" pitchFamily="18" charset="0"/>
              </a:rPr>
              <a:t> badanie zakłóceń przewodzonych 9kHz-30MHz </a:t>
            </a:r>
          </a:p>
          <a:p>
            <a:pPr>
              <a:buClr>
                <a:srgbClr val="C00000"/>
              </a:buClr>
              <a:buSzPct val="100000"/>
              <a:buFont typeface="Wingdings" pitchFamily="2" charset="2"/>
              <a:buChar char="Ø"/>
            </a:pPr>
            <a:r>
              <a:rPr lang="pl-PL" dirty="0" smtClean="0">
                <a:latin typeface="Garamond" panose="02020404030301010803" pitchFamily="18" charset="0"/>
              </a:rPr>
              <a:t> badanie mocy zaburzeń w zakresie 30MHz-300MHz </a:t>
            </a:r>
          </a:p>
          <a:p>
            <a:pPr>
              <a:buClr>
                <a:srgbClr val="C00000"/>
              </a:buClr>
              <a:buSzPct val="100000"/>
              <a:buFont typeface="Wingdings" pitchFamily="2" charset="2"/>
              <a:buChar char="Ø"/>
            </a:pPr>
            <a:r>
              <a:rPr lang="pl-PL" dirty="0" smtClean="0">
                <a:latin typeface="Garamond" panose="02020404030301010803" pitchFamily="18" charset="0"/>
              </a:rPr>
              <a:t> badanie zakłóceń promieniowanych w zakresie częstotliwości 30MHz – 1GHz</a:t>
            </a:r>
          </a:p>
          <a:p>
            <a:pPr>
              <a:buFontTx/>
              <a:buChar char="-"/>
            </a:pPr>
            <a:endParaRPr lang="pl-PL" dirty="0" smtClean="0"/>
          </a:p>
        </p:txBody>
      </p:sp>
      <p:sp>
        <p:nvSpPr>
          <p:cNvPr id="2" name="Tytuł 1"/>
          <p:cNvSpPr>
            <a:spLocks noGrp="1"/>
          </p:cNvSpPr>
          <p:nvPr>
            <p:ph type="title"/>
          </p:nvPr>
        </p:nvSpPr>
        <p:spPr>
          <a:xfrm>
            <a:off x="2555776" y="188640"/>
            <a:ext cx="8229600" cy="1143000"/>
          </a:xfrm>
        </p:spPr>
        <p:txBody>
          <a:bodyPr/>
          <a:lstStyle/>
          <a:p>
            <a:r>
              <a:rPr lang="pl-PL" dirty="0" smtClean="0">
                <a:latin typeface="Garamond" panose="02020404030301010803" pitchFamily="18" charset="0"/>
              </a:rPr>
              <a:t>Badania emisji</a:t>
            </a:r>
            <a:endParaRPr lang="pl-PL" dirty="0">
              <a:latin typeface="Garamond" panose="02020404030301010803" pitchFamily="18" charset="0"/>
            </a:endParaRPr>
          </a:p>
        </p:txBody>
      </p:sp>
      <p:sp>
        <p:nvSpPr>
          <p:cNvPr id="5" name="pole tekstowe 4"/>
          <p:cNvSpPr txBox="1"/>
          <p:nvPr/>
        </p:nvSpPr>
        <p:spPr>
          <a:xfrm>
            <a:off x="236529" y="6259108"/>
            <a:ext cx="744114" cy="369332"/>
          </a:xfrm>
          <a:prstGeom prst="rect">
            <a:avLst/>
          </a:prstGeom>
          <a:noFill/>
        </p:spPr>
        <p:txBody>
          <a:bodyPr wrap="none" rtlCol="0">
            <a:spAutoFit/>
          </a:bodyPr>
          <a:lstStyle/>
          <a:p>
            <a:r>
              <a:rPr lang="pl-PL" b="1" dirty="0" smtClean="0">
                <a:solidFill>
                  <a:schemeClr val="bg1"/>
                </a:solidFill>
              </a:rPr>
              <a:t>5/14</a:t>
            </a:r>
            <a:endParaRPr lang="pl-PL"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15616" y="-171400"/>
            <a:ext cx="8229600" cy="1143000"/>
          </a:xfrm>
        </p:spPr>
        <p:txBody>
          <a:bodyPr/>
          <a:lstStyle/>
          <a:p>
            <a:r>
              <a:rPr lang="pl-PL" dirty="0" smtClean="0">
                <a:latin typeface="Garamond" panose="02020404030301010803" pitchFamily="18" charset="0"/>
              </a:rPr>
              <a:t>Metodyka pomiarowa</a:t>
            </a:r>
            <a:endParaRPr lang="pl-PL" dirty="0">
              <a:latin typeface="Garamond" panose="02020404030301010803"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1002715" y="836712"/>
            <a:ext cx="8033781" cy="5883547"/>
          </a:xfrm>
          <a:prstGeom prst="rect">
            <a:avLst/>
          </a:prstGeom>
          <a:noFill/>
          <a:ln w="9525">
            <a:noFill/>
            <a:miter lim="800000"/>
            <a:headEnd/>
            <a:tailEnd/>
          </a:ln>
        </p:spPr>
      </p:pic>
      <p:sp>
        <p:nvSpPr>
          <p:cNvPr id="5" name="pole tekstowe 4"/>
          <p:cNvSpPr txBox="1"/>
          <p:nvPr/>
        </p:nvSpPr>
        <p:spPr>
          <a:xfrm>
            <a:off x="236529" y="6277962"/>
            <a:ext cx="744114" cy="369332"/>
          </a:xfrm>
          <a:prstGeom prst="rect">
            <a:avLst/>
          </a:prstGeom>
          <a:noFill/>
        </p:spPr>
        <p:txBody>
          <a:bodyPr wrap="none" rtlCol="0">
            <a:spAutoFit/>
          </a:bodyPr>
          <a:lstStyle/>
          <a:p>
            <a:r>
              <a:rPr lang="pl-PL" b="1" dirty="0" smtClean="0">
                <a:solidFill>
                  <a:schemeClr val="bg1"/>
                </a:solidFill>
              </a:rPr>
              <a:t>6/14</a:t>
            </a:r>
            <a:endParaRPr lang="pl-PL" b="1"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75171" name="Picture 3"/>
          <p:cNvPicPr>
            <a:picLocks noChangeAspect="1" noChangeArrowheads="1"/>
          </p:cNvPicPr>
          <p:nvPr/>
        </p:nvPicPr>
        <p:blipFill>
          <a:blip r:embed="rId3" cstate="print"/>
          <a:srcRect/>
          <a:stretch>
            <a:fillRect/>
          </a:stretch>
        </p:blipFill>
        <p:spPr bwMode="auto">
          <a:xfrm>
            <a:off x="2535904" y="3501008"/>
            <a:ext cx="3908304" cy="2808312"/>
          </a:xfrm>
          <a:prstGeom prst="rect">
            <a:avLst/>
          </a:prstGeom>
          <a:noFill/>
          <a:ln w="9525">
            <a:noFill/>
            <a:round/>
            <a:headEnd/>
            <a:tailEnd/>
          </a:ln>
          <a:effectLst/>
        </p:spPr>
      </p:pic>
      <p:pic>
        <p:nvPicPr>
          <p:cNvPr id="775172" name="Picture 4"/>
          <p:cNvPicPr>
            <a:picLocks noChangeAspect="1" noChangeArrowheads="1"/>
          </p:cNvPicPr>
          <p:nvPr/>
        </p:nvPicPr>
        <p:blipFill>
          <a:blip r:embed="rId4" cstate="print"/>
          <a:srcRect/>
          <a:stretch>
            <a:fillRect/>
          </a:stretch>
        </p:blipFill>
        <p:spPr bwMode="auto">
          <a:xfrm>
            <a:off x="2485958" y="1035310"/>
            <a:ext cx="3937000" cy="2324100"/>
          </a:xfrm>
          <a:prstGeom prst="rect">
            <a:avLst/>
          </a:prstGeom>
          <a:noFill/>
          <a:ln w="9525">
            <a:noFill/>
            <a:round/>
            <a:headEnd/>
            <a:tailEnd/>
          </a:ln>
          <a:effectLst/>
        </p:spPr>
      </p:pic>
      <p:pic>
        <p:nvPicPr>
          <p:cNvPr id="775173" name="Picture 5"/>
          <p:cNvPicPr>
            <a:picLocks noChangeAspect="1" noChangeArrowheads="1"/>
          </p:cNvPicPr>
          <p:nvPr/>
        </p:nvPicPr>
        <p:blipFill>
          <a:blip r:embed="rId5" cstate="print"/>
          <a:srcRect/>
          <a:stretch>
            <a:fillRect/>
          </a:stretch>
        </p:blipFill>
        <p:spPr bwMode="auto">
          <a:xfrm>
            <a:off x="97080" y="2440758"/>
            <a:ext cx="2242672" cy="3292498"/>
          </a:xfrm>
          <a:prstGeom prst="rect">
            <a:avLst/>
          </a:prstGeom>
          <a:noFill/>
          <a:ln w="9525">
            <a:noFill/>
            <a:round/>
            <a:headEnd/>
            <a:tailEnd/>
          </a:ln>
          <a:effectLst/>
        </p:spPr>
      </p:pic>
      <p:pic>
        <p:nvPicPr>
          <p:cNvPr id="775170" name="Picture 2"/>
          <p:cNvPicPr>
            <a:picLocks noChangeAspect="1" noChangeArrowheads="1"/>
          </p:cNvPicPr>
          <p:nvPr/>
        </p:nvPicPr>
        <p:blipFill>
          <a:blip r:embed="rId6" cstate="print"/>
          <a:srcRect/>
          <a:stretch>
            <a:fillRect/>
          </a:stretch>
        </p:blipFill>
        <p:spPr bwMode="auto">
          <a:xfrm>
            <a:off x="6660232" y="1377355"/>
            <a:ext cx="2266950" cy="3779837"/>
          </a:xfrm>
          <a:prstGeom prst="rect">
            <a:avLst/>
          </a:prstGeom>
          <a:noFill/>
          <a:ln w="9525">
            <a:noFill/>
            <a:round/>
            <a:headEnd/>
            <a:tailEnd/>
          </a:ln>
          <a:effectLst/>
        </p:spPr>
      </p:pic>
      <p:sp>
        <p:nvSpPr>
          <p:cNvPr id="9" name="pole tekstowe 8"/>
          <p:cNvSpPr txBox="1"/>
          <p:nvPr/>
        </p:nvSpPr>
        <p:spPr>
          <a:xfrm>
            <a:off x="236529" y="6277962"/>
            <a:ext cx="744114" cy="369332"/>
          </a:xfrm>
          <a:prstGeom prst="rect">
            <a:avLst/>
          </a:prstGeom>
          <a:noFill/>
        </p:spPr>
        <p:txBody>
          <a:bodyPr wrap="none" rtlCol="0">
            <a:spAutoFit/>
          </a:bodyPr>
          <a:lstStyle/>
          <a:p>
            <a:r>
              <a:rPr lang="pl-PL" b="1" dirty="0" smtClean="0"/>
              <a:t>7/14</a:t>
            </a:r>
            <a:endParaRPr lang="pl-PL" b="1" dirty="0"/>
          </a:p>
        </p:txBody>
      </p:sp>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18416" y="-207702"/>
            <a:ext cx="8486775"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628800"/>
            <a:ext cx="5748489" cy="3816424"/>
          </a:xfrm>
          <a:prstGeom prst="rect">
            <a:avLst/>
          </a:prstGeom>
        </p:spPr>
      </p:pic>
      <p:sp>
        <p:nvSpPr>
          <p:cNvPr id="6" name="pole tekstowe 5"/>
          <p:cNvSpPr txBox="1"/>
          <p:nvPr/>
        </p:nvSpPr>
        <p:spPr>
          <a:xfrm>
            <a:off x="236529" y="6277962"/>
            <a:ext cx="744114" cy="369332"/>
          </a:xfrm>
          <a:prstGeom prst="rect">
            <a:avLst/>
          </a:prstGeom>
          <a:noFill/>
        </p:spPr>
        <p:txBody>
          <a:bodyPr wrap="none" rtlCol="0">
            <a:spAutoFit/>
          </a:bodyPr>
          <a:lstStyle/>
          <a:p>
            <a:r>
              <a:rPr lang="pl-PL" b="1" dirty="0" smtClean="0">
                <a:solidFill>
                  <a:schemeClr val="bg1"/>
                </a:solidFill>
              </a:rPr>
              <a:t>8/14</a:t>
            </a:r>
            <a:endParaRPr lang="pl-PL" b="1" dirty="0">
              <a:solidFill>
                <a:schemeClr val="bg1"/>
              </a:solidFill>
            </a:endParaRPr>
          </a:p>
        </p:txBody>
      </p:sp>
      <p:sp>
        <p:nvSpPr>
          <p:cNvPr id="7" name="Tytuł 1"/>
          <p:cNvSpPr>
            <a:spLocks noGrp="1"/>
          </p:cNvSpPr>
          <p:nvPr>
            <p:ph type="title"/>
          </p:nvPr>
        </p:nvSpPr>
        <p:spPr>
          <a:xfrm>
            <a:off x="683568" y="188640"/>
            <a:ext cx="8229600" cy="1143000"/>
          </a:xfrm>
        </p:spPr>
        <p:txBody>
          <a:bodyPr>
            <a:normAutofit/>
          </a:bodyPr>
          <a:lstStyle/>
          <a:p>
            <a:pPr algn="r"/>
            <a:r>
              <a:rPr lang="pl-PL" dirty="0" smtClean="0"/>
              <a:t>Warunki pomiarowe</a:t>
            </a:r>
            <a:endParaRPr lang="pl-PL" dirty="0"/>
          </a:p>
        </p:txBody>
      </p:sp>
      <mc:AlternateContent xmlns:mc="http://schemas.openxmlformats.org/markup-compatibility/2006" xmlns:a14="http://schemas.microsoft.com/office/drawing/2010/main">
        <mc:Choice Requires="a14">
          <p:sp>
            <p:nvSpPr>
              <p:cNvPr id="3" name="pole tekstowe 2"/>
              <p:cNvSpPr txBox="1"/>
              <p:nvPr/>
            </p:nvSpPr>
            <p:spPr>
              <a:xfrm>
                <a:off x="6477653" y="2443082"/>
                <a:ext cx="1610762" cy="646331"/>
              </a:xfrm>
              <a:prstGeom prst="rect">
                <a:avLst/>
              </a:prstGeom>
              <a:noFill/>
            </p:spPr>
            <p:txBody>
              <a:bodyPr wrap="none" rtlCol="0">
                <a:spAutoFit/>
              </a:bodyPr>
              <a:lstStyle/>
              <a:p>
                <a:r>
                  <a:rPr lang="pl-PL" dirty="0" smtClean="0">
                    <a:latin typeface="Garamond" panose="02020404030301010803" pitchFamily="18" charset="0"/>
                  </a:rPr>
                  <a:t>Przepływ gazu: </a:t>
                </a:r>
                <a:br>
                  <a:rPr lang="pl-PL" dirty="0" smtClean="0">
                    <a:latin typeface="Garamond" panose="02020404030301010803" pitchFamily="18" charset="0"/>
                  </a:rPr>
                </a:br>
                <a:r>
                  <a:rPr lang="pl-PL" dirty="0" smtClean="0">
                    <a:latin typeface="Garamond" panose="02020404030301010803" pitchFamily="18" charset="0"/>
                  </a:rPr>
                  <a:t>Hel:</a:t>
                </a:r>
                <a14:m>
                  <m:oMath xmlns:m="http://schemas.openxmlformats.org/officeDocument/2006/math">
                    <m:r>
                      <a:rPr lang="pl-PL" b="0" i="1" smtClean="0">
                        <a:latin typeface="Cambria Math"/>
                      </a:rPr>
                      <m:t>0,08</m:t>
                    </m:r>
                    <m:sSup>
                      <m:sSupPr>
                        <m:ctrlPr>
                          <a:rPr lang="pl-PL" b="0" i="1" smtClean="0">
                            <a:latin typeface="Cambria Math"/>
                          </a:rPr>
                        </m:ctrlPr>
                      </m:sSupPr>
                      <m:e>
                        <m:r>
                          <a:rPr lang="pl-PL" b="0" i="1" smtClean="0">
                            <a:latin typeface="Cambria Math"/>
                          </a:rPr>
                          <m:t>𝑚</m:t>
                        </m:r>
                      </m:e>
                      <m:sup>
                        <m:r>
                          <a:rPr lang="pl-PL" b="0" i="1" smtClean="0">
                            <a:latin typeface="Cambria Math"/>
                          </a:rPr>
                          <m:t>3</m:t>
                        </m:r>
                      </m:sup>
                    </m:sSup>
                    <m:r>
                      <a:rPr lang="pl-PL" b="0" i="1" smtClean="0">
                        <a:latin typeface="Cambria Math"/>
                      </a:rPr>
                      <m:t>/</m:t>
                    </m:r>
                    <m:r>
                      <a:rPr lang="pl-PL" b="0" i="1" smtClean="0">
                        <a:latin typeface="Cambria Math"/>
                      </a:rPr>
                      <m:t>h</m:t>
                    </m:r>
                  </m:oMath>
                </a14:m>
                <a:endParaRPr lang="pl-PL" dirty="0">
                  <a:latin typeface="Garamond" panose="02020404030301010803" pitchFamily="18" charset="0"/>
                </a:endParaRPr>
              </a:p>
            </p:txBody>
          </p:sp>
        </mc:Choice>
        <mc:Fallback xmlns="">
          <p:sp>
            <p:nvSpPr>
              <p:cNvPr id="3" name="pole tekstowe 2"/>
              <p:cNvSpPr txBox="1">
                <a:spLocks noRot="1" noChangeAspect="1" noMove="1" noResize="1" noEditPoints="1" noAdjustHandles="1" noChangeArrowheads="1" noChangeShapeType="1" noTextEdit="1"/>
              </p:cNvSpPr>
              <p:nvPr/>
            </p:nvSpPr>
            <p:spPr>
              <a:xfrm>
                <a:off x="6477653" y="2443082"/>
                <a:ext cx="1610762" cy="646331"/>
              </a:xfrm>
              <a:prstGeom prst="rect">
                <a:avLst/>
              </a:prstGeom>
              <a:blipFill rotWithShape="1">
                <a:blip r:embed="rId4" cstate="print"/>
                <a:stretch>
                  <a:fillRect l="-3409" t="-4717" r="-2273" b="-15094"/>
                </a:stretch>
              </a:blipFill>
            </p:spPr>
            <p:txBody>
              <a:bodyPr/>
              <a:lstStyle/>
              <a:p>
                <a:r>
                  <a:rPr lang="pl-PL">
                    <a:noFill/>
                  </a:rPr>
                  <a:t> </a:t>
                </a:r>
              </a:p>
            </p:txBody>
          </p:sp>
        </mc:Fallback>
      </mc:AlternateContent>
      <p:sp>
        <p:nvSpPr>
          <p:cNvPr id="9" name="pole tekstowe 8"/>
          <p:cNvSpPr txBox="1"/>
          <p:nvPr/>
        </p:nvSpPr>
        <p:spPr>
          <a:xfrm>
            <a:off x="6477653" y="1624970"/>
            <a:ext cx="1989904" cy="923330"/>
          </a:xfrm>
          <a:prstGeom prst="rect">
            <a:avLst/>
          </a:prstGeom>
          <a:noFill/>
        </p:spPr>
        <p:txBody>
          <a:bodyPr wrap="none" rtlCol="0">
            <a:spAutoFit/>
          </a:bodyPr>
          <a:lstStyle/>
          <a:p>
            <a:r>
              <a:rPr lang="pl-PL" dirty="0" smtClean="0">
                <a:latin typeface="Garamond" panose="02020404030301010803" pitchFamily="18" charset="0"/>
              </a:rPr>
              <a:t>Temperatura: 23</a:t>
            </a:r>
            <a:r>
              <a:rPr lang="pl-PL" dirty="0" smtClean="0">
                <a:latin typeface="Garamond" panose="02020404030301010803" pitchFamily="18" charset="0"/>
                <a:cs typeface="Times New Roman"/>
              </a:rPr>
              <a:t>◦C</a:t>
            </a:r>
            <a:br>
              <a:rPr lang="pl-PL" dirty="0" smtClean="0">
                <a:latin typeface="Garamond" panose="02020404030301010803" pitchFamily="18" charset="0"/>
                <a:cs typeface="Times New Roman"/>
              </a:rPr>
            </a:br>
            <a:r>
              <a:rPr lang="pl-PL" dirty="0" smtClean="0">
                <a:latin typeface="Garamond" panose="02020404030301010803" pitchFamily="18" charset="0"/>
                <a:cs typeface="Times New Roman"/>
              </a:rPr>
              <a:t>Wilgotność: 20%</a:t>
            </a:r>
          </a:p>
          <a:p>
            <a:r>
              <a:rPr lang="pl-PL" dirty="0" smtClean="0">
                <a:latin typeface="Garamond" panose="02020404030301010803" pitchFamily="18" charset="0"/>
              </a:rPr>
              <a:t>Ciśnienie: 1000hPA </a:t>
            </a:r>
            <a:endParaRPr lang="pl-PL" dirty="0">
              <a:latin typeface="Garamond" panose="02020404030301010803"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922114"/>
          </a:xfrm>
        </p:spPr>
        <p:txBody>
          <a:bodyPr/>
          <a:lstStyle/>
          <a:p>
            <a:pPr algn="ctr"/>
            <a:r>
              <a:rPr lang="pl-PL" dirty="0" smtClean="0">
                <a:latin typeface="Garamond" panose="02020404030301010803" pitchFamily="18" charset="0"/>
              </a:rPr>
              <a:t>Emisja reaktora BDB</a:t>
            </a:r>
            <a:endParaRPr lang="pl-PL" dirty="0">
              <a:latin typeface="Garamond" panose="02020404030301010803" pitchFamily="18" charset="0"/>
            </a:endParaRPr>
          </a:p>
        </p:txBody>
      </p:sp>
      <p:pic>
        <p:nvPicPr>
          <p:cNvPr id="4" name="Obraz 3" descr="pion reaktor bdb.jpg"/>
          <p:cNvPicPr>
            <a:picLocks noChangeAspect="1"/>
          </p:cNvPicPr>
          <p:nvPr/>
        </p:nvPicPr>
        <p:blipFill>
          <a:blip r:embed="rId3" cstate="print"/>
          <a:stretch>
            <a:fillRect/>
          </a:stretch>
        </p:blipFill>
        <p:spPr>
          <a:xfrm>
            <a:off x="0" y="1238631"/>
            <a:ext cx="9144000" cy="4854665"/>
          </a:xfrm>
          <a:prstGeom prst="rect">
            <a:avLst/>
          </a:prstGeom>
        </p:spPr>
      </p:pic>
      <p:sp>
        <p:nvSpPr>
          <p:cNvPr id="6" name="pole tekstowe 5"/>
          <p:cNvSpPr txBox="1"/>
          <p:nvPr/>
        </p:nvSpPr>
        <p:spPr>
          <a:xfrm>
            <a:off x="236529" y="6277962"/>
            <a:ext cx="744114" cy="369332"/>
          </a:xfrm>
          <a:prstGeom prst="rect">
            <a:avLst/>
          </a:prstGeom>
          <a:noFill/>
        </p:spPr>
        <p:txBody>
          <a:bodyPr wrap="none" rtlCol="0">
            <a:spAutoFit/>
          </a:bodyPr>
          <a:lstStyle/>
          <a:p>
            <a:r>
              <a:rPr lang="pl-PL" b="1" dirty="0" smtClean="0">
                <a:solidFill>
                  <a:schemeClr val="bg1"/>
                </a:solidFill>
              </a:rPr>
              <a:t>9/14</a:t>
            </a:r>
            <a:endParaRPr lang="pl-PL" b="1" dirty="0">
              <a:solidFill>
                <a:schemeClr val="bg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
  <a:themeElements>
    <a:clrScheme name="Kierownictw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Hol">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Hol">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604</TotalTime>
  <Words>525</Words>
  <Application>Microsoft Office PowerPoint</Application>
  <PresentationFormat>Pokaz na ekranie (4:3)</PresentationFormat>
  <Paragraphs>77</Paragraphs>
  <Slides>14</Slides>
  <Notes>10</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Hol</vt:lpstr>
      <vt:lpstr>Prezentacja programu PowerPoint</vt:lpstr>
      <vt:lpstr>Budowa i zasada działania  reaktora typu GlidArc</vt:lpstr>
      <vt:lpstr>Budowa i zasada działania  reaktora plazmowego BDB. </vt:lpstr>
      <vt:lpstr>Badania emisji</vt:lpstr>
      <vt:lpstr>Badania emisji</vt:lpstr>
      <vt:lpstr>Metodyka pomiarowa</vt:lpstr>
      <vt:lpstr>Prezentacja programu PowerPoint</vt:lpstr>
      <vt:lpstr>Warunki pomiarowe</vt:lpstr>
      <vt:lpstr>Emisja reaktora BDB</vt:lpstr>
      <vt:lpstr>Emisja reaktora BDB</vt:lpstr>
      <vt:lpstr>Reaktor GlidArc</vt:lpstr>
      <vt:lpstr>Reaktor GlidArc</vt:lpstr>
      <vt:lpstr>Wnioski:</vt:lpstr>
      <vt:lpstr>Badania realizowali:  </vt:lpstr>
    </vt:vector>
  </TitlesOfParts>
  <Company>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Mazurek</dc:creator>
  <cp:lastModifiedBy>Paulina</cp:lastModifiedBy>
  <cp:revision>31</cp:revision>
  <dcterms:created xsi:type="dcterms:W3CDTF">2015-02-26T19:10:50Z</dcterms:created>
  <dcterms:modified xsi:type="dcterms:W3CDTF">2015-06-04T11:11:43Z</dcterms:modified>
</cp:coreProperties>
</file>